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866" r:id="rId2"/>
    <p:sldId id="1963" r:id="rId3"/>
    <p:sldId id="1643" r:id="rId4"/>
    <p:sldId id="1870" r:id="rId5"/>
    <p:sldId id="1871" r:id="rId6"/>
    <p:sldId id="1873" r:id="rId7"/>
    <p:sldId id="1751" r:id="rId8"/>
    <p:sldId id="1752" r:id="rId9"/>
    <p:sldId id="1737" r:id="rId10"/>
    <p:sldId id="1750" r:id="rId11"/>
    <p:sldId id="1740" r:id="rId12"/>
    <p:sldId id="1742" r:id="rId13"/>
    <p:sldId id="1743" r:id="rId14"/>
    <p:sldId id="1745" r:id="rId15"/>
    <p:sldId id="1761" r:id="rId16"/>
    <p:sldId id="1971" r:id="rId17"/>
    <p:sldId id="1875" r:id="rId18"/>
    <p:sldId id="1876" r:id="rId19"/>
    <p:sldId id="1877" r:id="rId20"/>
    <p:sldId id="1962" r:id="rId21"/>
    <p:sldId id="1964" r:id="rId22"/>
    <p:sldId id="1965" r:id="rId23"/>
    <p:sldId id="1968" r:id="rId24"/>
    <p:sldId id="1966" r:id="rId25"/>
    <p:sldId id="1967" r:id="rId26"/>
    <p:sldId id="1970" r:id="rId27"/>
    <p:sldId id="1887" r:id="rId28"/>
    <p:sldId id="1886" r:id="rId29"/>
    <p:sldId id="1880" r:id="rId30"/>
    <p:sldId id="1893" r:id="rId31"/>
    <p:sldId id="1894" r:id="rId32"/>
    <p:sldId id="2097" r:id="rId33"/>
    <p:sldId id="2057" r:id="rId34"/>
    <p:sldId id="1972" r:id="rId35"/>
    <p:sldId id="2035" r:id="rId36"/>
    <p:sldId id="2036" r:id="rId37"/>
    <p:sldId id="2037" r:id="rId38"/>
    <p:sldId id="2038" r:id="rId39"/>
    <p:sldId id="2040" r:id="rId40"/>
    <p:sldId id="2041" r:id="rId41"/>
    <p:sldId id="2042" r:id="rId42"/>
    <p:sldId id="2043" r:id="rId43"/>
    <p:sldId id="2044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9900"/>
    <a:srgbClr val="FF0000"/>
    <a:srgbClr val="FF5050"/>
    <a:srgbClr val="E6F523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94590" autoAdjust="0"/>
  </p:normalViewPr>
  <p:slideViewPr>
    <p:cSldViewPr>
      <p:cViewPr varScale="1">
        <p:scale>
          <a:sx n="110" d="100"/>
          <a:sy n="110" d="100"/>
        </p:scale>
        <p:origin x="12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39D5A5-CC48-4386-B4D4-D4FAD1AB27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249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4510FE-00A0-4198-9561-DAD956C5D9AD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972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4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  <p:sp>
        <p:nvSpPr>
          <p:cNvPr id="97285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B84C1BA2-9D1D-43EE-AB34-55B724F994B7}" type="slidenum">
              <a:rPr lang="en-GB" altLang="cs-CZ"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21</a:t>
            </a:fld>
            <a:endParaRPr lang="en-GB" altLang="cs-CZ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5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2BE929-F74F-403A-A1A9-C4E6713BE964}" type="slidenum">
              <a:rPr lang="en-GB" altLang="cs-CZ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GB" altLang="cs-CZ">
              <a:latin typeface="Times New Roman" pitchFamily="18" charset="0"/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2D1861-E83C-4ADE-B67A-55B7721BA090}" type="slidenum">
              <a:rPr lang="en-GB" altLang="cs-CZ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GB" altLang="cs-CZ">
              <a:latin typeface="Times New Roman" pitchFamily="18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04999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DA865-F2C1-4192-A8FE-53CD47B8D4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23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47943-0AE7-4EB8-828D-FFBAB3F9A1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11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CEAD9-A5ED-4B7B-84BC-DA49299D18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9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8BAFD-23D2-49A4-ACBB-4030076B5F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44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6889-52E2-4CC9-8797-1882855BB1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27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D54AA-7FAA-42AA-A33C-B9686446E4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01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63FDA-B3C2-43C4-93B5-597861C045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01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BAF1E-8A83-4426-8325-248B904CA3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7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C660-87DC-4202-A910-1190FACB6B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95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845EB-B78E-4F59-A5FE-4F6761C4B1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04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8328-4682-4263-9350-99C5C82429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1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2E2B1-7310-499F-884D-91F0DC8281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80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EBCA8A8-261E-444D-8B25-1C15A572C1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topbaterie.cz/autobaterie-banner-power-bull-p72-09-72ah-12v-660a-p7209-p6717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2313" y="4149080"/>
            <a:ext cx="7772400" cy="1440160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cs-CZ" sz="3200" dirty="0" smtClean="0"/>
              <a:t>LESOŠKOLKY Sázením stromů proti suchu </a:t>
            </a:r>
            <a:br>
              <a:rPr lang="cs-CZ" sz="3200" dirty="0" smtClean="0"/>
            </a:br>
            <a:r>
              <a:rPr lang="cs-CZ" sz="2800" dirty="0" err="1" smtClean="0"/>
              <a:t>Albrechtce</a:t>
            </a:r>
            <a:r>
              <a:rPr lang="cs-CZ" sz="2800" dirty="0" smtClean="0"/>
              <a:t> nad Orlicí   27.8. 2020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1600" b="0" dirty="0" smtClean="0"/>
              <a:t>Učená společnost 9. dubna 2019 AVČR, Praha Národní třída 3</a:t>
            </a:r>
            <a:endParaRPr lang="en-US" sz="16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67544" y="620688"/>
            <a:ext cx="7772400" cy="2562076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algn="ctr"/>
            <a:r>
              <a:rPr lang="cs-CZ" sz="3200" b="1" dirty="0" smtClean="0"/>
              <a:t>Opomíjená úloha vegetace v distribuci sluneční energie a utváření klimatu</a:t>
            </a:r>
          </a:p>
          <a:p>
            <a:pPr algn="ctr"/>
            <a:r>
              <a:rPr lang="cs-CZ" sz="2400" dirty="0" smtClean="0"/>
              <a:t>Doc. RNDr.</a:t>
            </a:r>
            <a:r>
              <a:rPr lang="cs-CZ" sz="3200" dirty="0" smtClean="0"/>
              <a:t> Jan Pokorný, </a:t>
            </a:r>
            <a:r>
              <a:rPr lang="cs-CZ" sz="2400" dirty="0" smtClean="0"/>
              <a:t>CSc.</a:t>
            </a:r>
            <a:r>
              <a:rPr lang="cs-CZ" sz="3200" dirty="0" smtClean="0"/>
              <a:t> a kol.</a:t>
            </a:r>
          </a:p>
          <a:p>
            <a:pPr algn="ctr"/>
            <a:r>
              <a:rPr lang="cs-CZ" sz="2400" dirty="0" smtClean="0"/>
              <a:t>ENKI, o.p.s. Třeboň (www.enki.cz)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002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2400" dirty="0" smtClean="0"/>
              <a:t>Pohled z hotelu v </a:t>
            </a:r>
            <a:r>
              <a:rPr lang="cs-CZ" sz="2400" dirty="0" err="1" smtClean="0"/>
              <a:t>Ašchabádu</a:t>
            </a:r>
            <a:r>
              <a:rPr lang="cs-CZ" sz="2400" dirty="0" smtClean="0"/>
              <a:t> 6. 6.2017  </a:t>
            </a:r>
            <a:br>
              <a:rPr lang="cs-CZ" sz="2400" dirty="0" smtClean="0"/>
            </a:br>
            <a:r>
              <a:rPr lang="cs-CZ" sz="2400" dirty="0" smtClean="0"/>
              <a:t>teplota zalévaného trávníku 30 </a:t>
            </a:r>
            <a:r>
              <a:rPr lang="cs-CZ" sz="2400" dirty="0"/>
              <a:t>°</a:t>
            </a:r>
            <a:r>
              <a:rPr lang="cs-CZ" sz="2400" dirty="0" smtClean="0"/>
              <a:t>C, umělý trávník, holá půda 50 </a:t>
            </a:r>
            <a:r>
              <a:rPr lang="cs-CZ" sz="2400" dirty="0"/>
              <a:t>°C </a:t>
            </a:r>
            <a:r>
              <a:rPr lang="cs-CZ" sz="2400" dirty="0" smtClean="0"/>
              <a:t>    </a:t>
            </a:r>
            <a:endParaRPr lang="cs-CZ" sz="2400" dirty="0"/>
          </a:p>
        </p:txBody>
      </p:sp>
      <p:pic>
        <p:nvPicPr>
          <p:cNvPr id="1026" name="Picture 2" descr="C:\Aschabad_2017\thermoAschabad\FLIR0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80528" y="2095811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Aschabad_2017\thermoAschabad\FLIR04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07478" y="2166341"/>
            <a:ext cx="4996498" cy="3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424936" cy="63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15338" cy="59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1052736"/>
            <a:ext cx="27863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Pokus o zalesnění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26044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0222"/>
            <a:ext cx="8364180" cy="627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3693" y="-225406"/>
            <a:ext cx="9721080" cy="72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5949280"/>
            <a:ext cx="90364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Krajina vysychá a lidé čerpají podzemní vodu</a:t>
            </a:r>
          </a:p>
          <a:p>
            <a:r>
              <a:rPr lang="cs-CZ" sz="3200" i="1" dirty="0" smtClean="0"/>
              <a:t>Jsme tam?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3459430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Zde byla prameniště, potůčky, remízky (Pleše)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DCIM\100OLYMP\P82608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7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Rozumíme tomu, co děláme se sluneční energií odlesněním a  hospodářskými zásahy v krajině?</a:t>
            </a:r>
          </a:p>
          <a:p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68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Zopakujme dva poznatky z fyziky pro základní školy </a:t>
            </a:r>
            <a:endParaRPr lang="en-US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000" dirty="0" smtClean="0"/>
              <a:t>Jednotkou výkonu je watt (W). Při výkonu 1watt se vykoná práce 1 joulu za sekundu: 1W =1J/1s. Výkon vyžaduje energii. Spotřebu elektrické energie vyjadřujeme ve wattech za čas. </a:t>
            </a:r>
            <a:endParaRPr lang="cs-CZ" sz="2000" dirty="0"/>
          </a:p>
          <a:p>
            <a:r>
              <a:rPr lang="cs-CZ" sz="2000" dirty="0" smtClean="0"/>
              <a:t>Například vařič má příkon 1000W, za hodinu spotřebuje 1000Wh = 1kWh</a:t>
            </a:r>
          </a:p>
          <a:p>
            <a:r>
              <a:rPr lang="cs-CZ" sz="2000" dirty="0" smtClean="0"/>
              <a:t>Sluneční energie ohřívá těleso o ploše 1m</a:t>
            </a:r>
            <a:r>
              <a:rPr lang="cs-CZ" sz="2000" baseline="30000" dirty="0" smtClean="0"/>
              <a:t>2</a:t>
            </a:r>
            <a:r>
              <a:rPr lang="cs-CZ" sz="2000" dirty="0"/>
              <a:t> </a:t>
            </a:r>
            <a:r>
              <a:rPr lang="cs-CZ" sz="2000" dirty="0" smtClean="0"/>
              <a:t>například výkonem 1000W</a:t>
            </a:r>
            <a:r>
              <a:rPr lang="cs-CZ" sz="2000" b="1" dirty="0" smtClean="0"/>
              <a:t>. </a:t>
            </a:r>
            <a:r>
              <a:rPr lang="cs-CZ" sz="2000" dirty="0" smtClean="0"/>
              <a:t>Intenzita toku sluneční energie je 1000W </a:t>
            </a:r>
            <a:r>
              <a:rPr lang="cs-CZ" sz="2000" dirty="0"/>
              <a:t>m</a:t>
            </a:r>
            <a:r>
              <a:rPr lang="cs-CZ" sz="2000" baseline="30000" dirty="0"/>
              <a:t>-2</a:t>
            </a:r>
            <a:endParaRPr lang="cs-CZ" sz="2000" dirty="0"/>
          </a:p>
          <a:p>
            <a:r>
              <a:rPr lang="cs-CZ" sz="2800" dirty="0" smtClean="0">
                <a:solidFill>
                  <a:srgbClr val="C00000"/>
                </a:solidFill>
              </a:rPr>
              <a:t>Tok sluneční energie měříme a vyjadřujeme ve </a:t>
            </a:r>
            <a:r>
              <a:rPr lang="cs-CZ" sz="2800" b="1" dirty="0" smtClean="0">
                <a:solidFill>
                  <a:srgbClr val="C00000"/>
                </a:solidFill>
              </a:rPr>
              <a:t>W m</a:t>
            </a:r>
            <a:r>
              <a:rPr lang="cs-CZ" sz="2800" b="1" baseline="30000" dirty="0" smtClean="0">
                <a:solidFill>
                  <a:srgbClr val="C00000"/>
                </a:solidFill>
              </a:rPr>
              <a:t>-2 </a:t>
            </a:r>
            <a:endParaRPr lang="cs-CZ" sz="2800" b="1" dirty="0">
              <a:solidFill>
                <a:srgbClr val="C00000"/>
              </a:solidFill>
            </a:endParaRPr>
          </a:p>
          <a:p>
            <a:r>
              <a:rPr lang="cs-CZ" sz="2000" b="1" dirty="0">
                <a:solidFill>
                  <a:srgbClr val="C00000"/>
                </a:solidFill>
              </a:rPr>
              <a:t>Za plného slunečního svitu přichází na m</a:t>
            </a:r>
            <a:r>
              <a:rPr lang="cs-CZ" sz="2000" b="1" baseline="30000" dirty="0">
                <a:solidFill>
                  <a:srgbClr val="C00000"/>
                </a:solidFill>
              </a:rPr>
              <a:t>2</a:t>
            </a:r>
            <a:r>
              <a:rPr lang="cs-CZ" sz="2000" b="1" dirty="0">
                <a:solidFill>
                  <a:srgbClr val="C00000"/>
                </a:solidFill>
              </a:rPr>
              <a:t> až 1000W.</a:t>
            </a:r>
            <a:r>
              <a:rPr lang="cs-CZ" sz="2000" b="1" dirty="0"/>
              <a:t> </a:t>
            </a:r>
            <a:r>
              <a:rPr lang="cs-CZ" sz="2000" dirty="0"/>
              <a:t>Při zatažené obloze je to 100W.m</a:t>
            </a:r>
            <a:r>
              <a:rPr lang="cs-CZ" sz="2000" baseline="30000" dirty="0"/>
              <a:t>-2</a:t>
            </a:r>
            <a:r>
              <a:rPr lang="cs-CZ" sz="2000" dirty="0"/>
              <a:t> i méně. V místnosti je intenzita světelného záření nejvýše několik W.m</a:t>
            </a:r>
            <a:r>
              <a:rPr lang="cs-CZ" sz="2000" baseline="30000" dirty="0"/>
              <a:t>-2</a:t>
            </a:r>
            <a:r>
              <a:rPr lang="cs-CZ" sz="2000" dirty="0"/>
              <a:t>. </a:t>
            </a:r>
          </a:p>
          <a:p>
            <a:endParaRPr lang="cs-C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023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Skupenské teplo výparné vody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vypaření 1litru vody při 20 </a:t>
            </a:r>
            <a:r>
              <a:rPr lang="cs-CZ" sz="2800" baseline="30000" dirty="0" err="1" smtClean="0"/>
              <a:t>o</a:t>
            </a:r>
            <a:r>
              <a:rPr lang="cs-CZ" sz="2800" dirty="0" err="1" smtClean="0"/>
              <a:t>C</a:t>
            </a:r>
            <a:r>
              <a:rPr lang="cs-CZ" sz="2800" dirty="0" smtClean="0"/>
              <a:t> se spotřebuje 2439 </a:t>
            </a:r>
            <a:r>
              <a:rPr lang="cs-CZ" sz="2800" dirty="0" err="1" smtClean="0"/>
              <a:t>kJ</a:t>
            </a:r>
            <a:r>
              <a:rPr lang="cs-CZ" sz="2800" dirty="0" smtClean="0"/>
              <a:t> = 0,68 kWh</a:t>
            </a:r>
          </a:p>
          <a:p>
            <a:r>
              <a:rPr lang="cs-CZ" sz="2800" dirty="0" smtClean="0"/>
              <a:t>Při kondenzaci/srážení vodní páry zpět na kapalnou vodu se skupenské teplo uvolňuje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Vodní pára z 1litru vody má objem přibližně 1200 litrů a je v ní „uschováno“ 0,7kWh energie </a:t>
            </a:r>
            <a:r>
              <a:rPr lang="cs-CZ" sz="2400" dirty="0" smtClean="0">
                <a:solidFill>
                  <a:srgbClr val="C00000"/>
                </a:solidFill>
              </a:rPr>
              <a:t>(= kapacita jedné autobaterie)</a:t>
            </a:r>
            <a:endParaRPr lang="cs-CZ" sz="2400" dirty="0">
              <a:solidFill>
                <a:srgbClr val="C00000"/>
              </a:solidFill>
            </a:endParaRPr>
          </a:p>
          <a:p>
            <a:r>
              <a:rPr lang="cs-CZ" sz="2400" dirty="0" smtClean="0"/>
              <a:t>Výpar vody a kondenzace vodní páry zpět na vodu kapalnou jsou perfektní procesy vyrovnávající teplotní rozdíly na Zemi.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1461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68313" y="1196975"/>
            <a:ext cx="8135937" cy="51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1" name="Picture 3" descr="Evapor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11" y="1379536"/>
            <a:ext cx="7467877" cy="46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LATENTNÍ TEPLO se spotřebovává při výparu vody a uvolňuje při kondenzaci </a:t>
            </a:r>
            <a:endParaRPr lang="cs-CZ" altLang="cs-CZ" sz="1600" b="1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419225" y="3113088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ochlazení</a:t>
            </a:r>
            <a:endParaRPr lang="en-GB" altLang="cs-CZ" sz="2400" b="1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270625" y="3100388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ohřev</a:t>
            </a:r>
            <a:endParaRPr lang="en-GB" altLang="cs-CZ" sz="2400" b="1"/>
          </a:p>
        </p:txBody>
      </p:sp>
      <p:sp>
        <p:nvSpPr>
          <p:cNvPr id="17415" name="TextovéPole 7"/>
          <p:cNvSpPr txBox="1">
            <a:spLocks noChangeArrowheads="1"/>
          </p:cNvSpPr>
          <p:nvPr/>
        </p:nvSpPr>
        <p:spPr bwMode="auto">
          <a:xfrm>
            <a:off x="2987675" y="22764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Energie ve vodní páře</a:t>
            </a:r>
          </a:p>
        </p:txBody>
      </p:sp>
      <p:sp>
        <p:nvSpPr>
          <p:cNvPr id="17416" name="TextovéPole 2"/>
          <p:cNvSpPr txBox="1">
            <a:spLocks noChangeArrowheads="1"/>
          </p:cNvSpPr>
          <p:nvPr/>
        </p:nvSpPr>
        <p:spPr bwMode="auto">
          <a:xfrm>
            <a:off x="3635375" y="3570288"/>
            <a:ext cx="2008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Objem vodní páry!!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Více než 1000 litrů</a:t>
            </a:r>
          </a:p>
        </p:txBody>
      </p:sp>
      <p:sp>
        <p:nvSpPr>
          <p:cNvPr id="17417" name="TextovéPole 4"/>
          <p:cNvSpPr txBox="1">
            <a:spLocks noChangeArrowheads="1"/>
          </p:cNvSpPr>
          <p:nvPr/>
        </p:nvSpPr>
        <p:spPr bwMode="auto">
          <a:xfrm>
            <a:off x="6659563" y="389413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kondenzace</a:t>
            </a:r>
          </a:p>
        </p:txBody>
      </p:sp>
      <p:sp>
        <p:nvSpPr>
          <p:cNvPr id="17418" name="TextovéPole 5"/>
          <p:cNvSpPr txBox="1">
            <a:spLocks noChangeArrowheads="1"/>
          </p:cNvSpPr>
          <p:nvPr/>
        </p:nvSpPr>
        <p:spPr bwMode="auto">
          <a:xfrm>
            <a:off x="2205038" y="6381750"/>
            <a:ext cx="4102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Mírné změny tlaku vzduchu, </a:t>
            </a:r>
            <a:endParaRPr lang="cs-CZ" altLang="cs-CZ" sz="2400" dirty="0"/>
          </a:p>
        </p:txBody>
      </p:sp>
      <p:cxnSp>
        <p:nvCxnSpPr>
          <p:cNvPr id="4" name="Přímá spojnice se šipkou 3"/>
          <p:cNvCxnSpPr/>
          <p:nvPr/>
        </p:nvCxnSpPr>
        <p:spPr>
          <a:xfrm flipV="1">
            <a:off x="3059113" y="4216400"/>
            <a:ext cx="1206500" cy="2427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0" name="TextovéPole 9"/>
          <p:cNvSpPr txBox="1">
            <a:spLocks noChangeArrowheads="1"/>
          </p:cNvSpPr>
          <p:nvPr/>
        </p:nvSpPr>
        <p:spPr bwMode="auto">
          <a:xfrm>
            <a:off x="2731324" y="54299"/>
            <a:ext cx="3438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Vyrovnávání teplot na Zemi</a:t>
            </a:r>
            <a:endParaRPr lang="en-GB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447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Sluneční energie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sz="2800" dirty="0" smtClean="0"/>
              <a:t>Slunce přestalo svítit, někdo zaclonil slunce – jak bude svět vypadat?</a:t>
            </a:r>
          </a:p>
          <a:p>
            <a:r>
              <a:rPr lang="cs-CZ" sz="2800" dirty="0" smtClean="0"/>
              <a:t>Kolik sluneční energie přichází za jasné oblohy </a:t>
            </a:r>
          </a:p>
          <a:p>
            <a:r>
              <a:rPr lang="en-US" sz="2800" dirty="0"/>
              <a:t> </a:t>
            </a:r>
            <a:r>
              <a:rPr lang="cs-CZ" sz="2800" dirty="0" smtClean="0"/>
              <a:t>Ovlivňujeme distribuci sluneční energie v krajině, ve městě? </a:t>
            </a:r>
          </a:p>
          <a:p>
            <a:r>
              <a:rPr lang="cs-CZ" sz="2800" dirty="0" smtClean="0"/>
              <a:t>Jaký je rozdíl mezi teplotou asfaltu, trávníku, lesa za slunného počasí?</a:t>
            </a:r>
            <a:endParaRPr lang="cs-CZ" sz="2800" dirty="0"/>
          </a:p>
          <a:p>
            <a:r>
              <a:rPr lang="cs-CZ" sz="2800" dirty="0" smtClean="0"/>
              <a:t>Rozdíl mezi stínem stromu a slunečníku.</a:t>
            </a:r>
          </a:p>
          <a:p>
            <a:r>
              <a:rPr lang="cs-CZ" sz="2800" dirty="0" smtClean="0"/>
              <a:t>Nahradí klimatizační zařízení stín stromu/lesa?</a:t>
            </a:r>
          </a:p>
          <a:p>
            <a:r>
              <a:rPr lang="cs-CZ" sz="2800" b="1" dirty="0" smtClean="0"/>
              <a:t>Kradou stromy, rybníky vodu?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90672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Vodní pára = úložiště energie</a:t>
            </a:r>
            <a:endParaRPr lang="en-US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/>
          <a:lstStyle/>
          <a:p>
            <a:r>
              <a:rPr lang="cs-CZ" sz="2800" dirty="0"/>
              <a:t>1</a:t>
            </a:r>
            <a:r>
              <a:rPr lang="cs-CZ" sz="2800" dirty="0" smtClean="0"/>
              <a:t> litr vody se vypaří z 1</a:t>
            </a:r>
            <a:r>
              <a:rPr lang="en-GB" sz="2800" dirty="0" smtClean="0"/>
              <a:t>m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 </a:t>
            </a:r>
            <a:r>
              <a:rPr lang="cs-CZ" sz="2800" dirty="0" smtClean="0"/>
              <a:t>trávníku za den, do vodní páry se naváže </a:t>
            </a:r>
            <a:r>
              <a:rPr lang="cs-CZ" sz="2400" dirty="0" smtClean="0"/>
              <a:t>700Wh (</a:t>
            </a:r>
            <a:r>
              <a:rPr lang="cs-CZ" sz="2800" b="1" dirty="0" smtClean="0"/>
              <a:t>0,7</a:t>
            </a:r>
            <a:r>
              <a:rPr lang="en-GB" sz="2800" b="1" dirty="0" smtClean="0"/>
              <a:t>kWh</a:t>
            </a:r>
            <a:r>
              <a:rPr lang="cs-CZ" sz="2800" dirty="0" smtClean="0"/>
              <a:t>) sluneční energie. </a:t>
            </a:r>
            <a:r>
              <a:rPr lang="en-GB" sz="2800" dirty="0" smtClean="0"/>
              <a:t> </a:t>
            </a:r>
            <a:endParaRPr lang="cs-CZ" sz="2800" dirty="0" smtClean="0"/>
          </a:p>
          <a:p>
            <a:r>
              <a:rPr lang="cs-CZ" sz="2800" dirty="0" smtClean="0"/>
              <a:t>Autobaterie 12V, 70Ah má kapacitu </a:t>
            </a:r>
            <a:r>
              <a:rPr lang="cs-CZ" sz="2400" dirty="0" smtClean="0"/>
              <a:t>840Wh</a:t>
            </a:r>
            <a:r>
              <a:rPr lang="cs-CZ" sz="2800" dirty="0" smtClean="0"/>
              <a:t>, </a:t>
            </a:r>
            <a:r>
              <a:rPr lang="cs-CZ" sz="2800" b="1" dirty="0" smtClean="0"/>
              <a:t>0,84kWh</a:t>
            </a:r>
            <a:endParaRPr lang="cs-CZ" sz="2800" b="1" dirty="0"/>
          </a:p>
          <a:p>
            <a:r>
              <a:rPr lang="cs-CZ" sz="2800" i="1" dirty="0" smtClean="0"/>
              <a:t>Vypaří se </a:t>
            </a:r>
          </a:p>
          <a:p>
            <a:pPr marL="0" indent="0">
              <a:buNone/>
            </a:pPr>
            <a:r>
              <a:rPr lang="cs-CZ" sz="2800" i="1" dirty="0"/>
              <a:t> </a:t>
            </a:r>
            <a:r>
              <a:rPr lang="cs-CZ" sz="2800" i="1" dirty="0" smtClean="0"/>
              <a:t>  několik litrů</a:t>
            </a:r>
          </a:p>
          <a:p>
            <a:pPr marL="0" indent="0">
              <a:buNone/>
            </a:pPr>
            <a:r>
              <a:rPr lang="cs-CZ" sz="2800" i="1" dirty="0"/>
              <a:t> </a:t>
            </a:r>
            <a:r>
              <a:rPr lang="cs-CZ" sz="2800" i="1" dirty="0" smtClean="0"/>
              <a:t>  z </a:t>
            </a:r>
            <a:r>
              <a:rPr lang="en-GB" sz="2800" i="1" dirty="0"/>
              <a:t>m</a:t>
            </a:r>
            <a:r>
              <a:rPr lang="en-GB" sz="2800" i="1" baseline="30000" dirty="0"/>
              <a:t>2</a:t>
            </a:r>
            <a:endParaRPr lang="cs-CZ" sz="2800" i="1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5" name="Obrázek 4" descr="Autobaterie Banner Power Bull P72 09, 72Ah, 12V, 660A (P7209)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416" y="4149080"/>
            <a:ext cx="2736304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34" y="214290"/>
            <a:ext cx="7772400" cy="714380"/>
          </a:xfrm>
          <a:extLst/>
        </p:spPr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1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Měření v terénu</a:t>
            </a:r>
            <a:endParaRPr lang="en-GB" sz="41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2250" y="1214438"/>
            <a:ext cx="2571750" cy="2857500"/>
          </a:xfrm>
        </p:spPr>
      </p:pic>
      <p:pic>
        <p:nvPicPr>
          <p:cNvPr id="8196" name="Picture 5" descr="C:\Users\WANDE KEMA\Pictures\2009-07-31 field evapo\field evapo 0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" y="1214439"/>
            <a:ext cx="21574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0" y="4071939"/>
            <a:ext cx="25717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4429127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6" y="1214438"/>
            <a:ext cx="40005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0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2071690"/>
            <a:ext cx="38576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6500814" y="1143002"/>
            <a:ext cx="2643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Shortwave radiation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 Sensor (Rs)</a:t>
            </a:r>
          </a:p>
        </p:txBody>
      </p:sp>
      <p:sp>
        <p:nvSpPr>
          <p:cNvPr id="8202" name="TextBox 15"/>
          <p:cNvSpPr txBox="1">
            <a:spLocks noChangeArrowheads="1"/>
          </p:cNvSpPr>
          <p:nvPr/>
        </p:nvSpPr>
        <p:spPr bwMode="auto">
          <a:xfrm>
            <a:off x="6786563" y="4214813"/>
            <a:ext cx="2357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Long wave radiation Sensor (RL)</a:t>
            </a:r>
          </a:p>
        </p:txBody>
      </p:sp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4143375" y="2500313"/>
            <a:ext cx="2230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latin typeface="Times New Roman" pitchFamily="18" charset="0"/>
                <a:cs typeface="Arial" charset="0"/>
              </a:rPr>
              <a:t>Solar energy panel</a:t>
            </a:r>
          </a:p>
        </p:txBody>
      </p:sp>
      <p:sp>
        <p:nvSpPr>
          <p:cNvPr id="8204" name="TextBox 17"/>
          <p:cNvSpPr txBox="1">
            <a:spLocks noChangeArrowheads="1"/>
          </p:cNvSpPr>
          <p:nvPr/>
        </p:nvSpPr>
        <p:spPr bwMode="auto">
          <a:xfrm>
            <a:off x="500064" y="1214438"/>
            <a:ext cx="22145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Air Temperature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000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      &amp;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000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latin typeface="Times New Roman" pitchFamily="18" charset="0"/>
                <a:cs typeface="Arial" charset="0"/>
              </a:rPr>
              <a:t>Relative Humidity</a:t>
            </a:r>
          </a:p>
        </p:txBody>
      </p:sp>
      <p:sp>
        <p:nvSpPr>
          <p:cNvPr id="8205" name="TextBox 18"/>
          <p:cNvSpPr txBox="1">
            <a:spLocks noChangeArrowheads="1"/>
          </p:cNvSpPr>
          <p:nvPr/>
        </p:nvSpPr>
        <p:spPr bwMode="auto">
          <a:xfrm>
            <a:off x="2714625" y="4357688"/>
            <a:ext cx="1459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latin typeface="Times New Roman" pitchFamily="18" charset="0"/>
                <a:cs typeface="Arial" charset="0"/>
              </a:rPr>
              <a:t>Data logger</a:t>
            </a:r>
          </a:p>
        </p:txBody>
      </p:sp>
      <p:sp>
        <p:nvSpPr>
          <p:cNvPr id="8206" name="TextBox 19"/>
          <p:cNvSpPr txBox="1">
            <a:spLocks noChangeArrowheads="1"/>
          </p:cNvSpPr>
          <p:nvPr/>
        </p:nvSpPr>
        <p:spPr bwMode="auto">
          <a:xfrm>
            <a:off x="4500564" y="6072188"/>
            <a:ext cx="2080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Soil Temperature</a:t>
            </a:r>
          </a:p>
        </p:txBody>
      </p:sp>
      <p:pic>
        <p:nvPicPr>
          <p:cNvPr id="8207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4" y="2857502"/>
            <a:ext cx="221456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08" name="TextBox 22"/>
          <p:cNvSpPr txBox="1">
            <a:spLocks noChangeArrowheads="1"/>
          </p:cNvSpPr>
          <p:nvPr/>
        </p:nvSpPr>
        <p:spPr bwMode="auto">
          <a:xfrm>
            <a:off x="1071563" y="3143250"/>
            <a:ext cx="1309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21817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2800" dirty="0" smtClean="0"/>
              <a:t>Sluneční energie přicházející na povrch země za slunného dne (</a:t>
            </a:r>
            <a:r>
              <a:rPr lang="cs-CZ" sz="2800" b="1" dirty="0" smtClean="0"/>
              <a:t>až 1000W</a:t>
            </a:r>
            <a:r>
              <a:rPr lang="cs-CZ" sz="2800" b="1" dirty="0"/>
              <a:t>m</a:t>
            </a:r>
            <a:r>
              <a:rPr lang="cs-CZ" sz="2800" b="1" baseline="30000" dirty="0"/>
              <a:t>-2</a:t>
            </a:r>
            <a:r>
              <a:rPr lang="cs-CZ" sz="2800" dirty="0"/>
              <a:t>)</a:t>
            </a:r>
            <a:br>
              <a:rPr lang="cs-CZ" sz="2800" dirty="0"/>
            </a:br>
            <a:r>
              <a:rPr lang="cs-CZ" sz="2800" dirty="0" smtClean="0"/>
              <a:t> a při zatažené obloze (</a:t>
            </a:r>
            <a:r>
              <a:rPr lang="cs-CZ" sz="2800" dirty="0" err="1" smtClean="0"/>
              <a:t>max</a:t>
            </a:r>
            <a:r>
              <a:rPr lang="cs-CZ" sz="2800" dirty="0" smtClean="0"/>
              <a:t> 200W</a:t>
            </a:r>
            <a:r>
              <a:rPr lang="cs-CZ" sz="2800" dirty="0"/>
              <a:t>m</a:t>
            </a:r>
            <a:r>
              <a:rPr lang="cs-CZ" sz="2800" baseline="30000" dirty="0"/>
              <a:t>-2</a:t>
            </a:r>
            <a:r>
              <a:rPr lang="cs-CZ" sz="2800" dirty="0"/>
              <a:t>)</a:t>
            </a:r>
            <a:br>
              <a:rPr lang="cs-CZ" sz="2800" dirty="0"/>
            </a:br>
            <a:r>
              <a:rPr lang="cs-CZ" sz="2800" dirty="0" smtClean="0"/>
              <a:t> 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endParaRPr lang="en-US" sz="3200" dirty="0"/>
          </a:p>
        </p:txBody>
      </p:sp>
      <p:pic>
        <p:nvPicPr>
          <p:cNvPr id="3" name="Рисунок 12" descr="D:\PhD\Project\2016\ms for Vymazal\Fig. 2a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4" y="2100262"/>
            <a:ext cx="4464496" cy="36329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899593" y="623731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Oblačnost redukuje příkon slunečního záření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382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Měsíční sumy slunečního záření (Třeboňsko)</a:t>
            </a:r>
            <a:endParaRPr lang="en-US" sz="2800" dirty="0"/>
          </a:p>
        </p:txBody>
      </p:sp>
      <p:pic>
        <p:nvPicPr>
          <p:cNvPr id="1026" name="Picture 2" descr="C:\Users\pokorny\Documents\rukopisy\2017\Vodní hospodářství Termodyn\Fig. 1_c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741" y="1159872"/>
            <a:ext cx="7378050" cy="545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9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cs-CZ" smtClean="0"/>
          </a:p>
        </p:txBody>
      </p:sp>
      <p:pic>
        <p:nvPicPr>
          <p:cNvPr id="19459" name="Picture 5" descr="P1010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48400" y="-4686300"/>
            <a:ext cx="21640800" cy="162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P1010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16591" y="-4563888"/>
            <a:ext cx="21640800" cy="162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156325" y="404813"/>
            <a:ext cx="2984500" cy="6801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/>
              <a:t>JETE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/>
              <a:t>2000 </a:t>
            </a:r>
            <a:r>
              <a:rPr lang="cs-CZ" altLang="cs-CZ" sz="3600" dirty="0" smtClean="0"/>
              <a:t>MW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/>
              <a:t>Sluneční energie </a:t>
            </a:r>
            <a:r>
              <a:rPr lang="cs-CZ" altLang="cs-CZ" dirty="0"/>
              <a:t>přicházející na 2 k</a:t>
            </a:r>
            <a:r>
              <a:rPr lang="en-GB" altLang="cs-CZ" dirty="0" smtClean="0"/>
              <a:t>m</a:t>
            </a:r>
            <a:r>
              <a:rPr lang="en-GB" altLang="cs-CZ" baseline="30000" dirty="0" smtClean="0"/>
              <a:t>2</a:t>
            </a:r>
            <a:r>
              <a:rPr lang="cs-CZ" altLang="cs-CZ" baseline="30000" dirty="0" smtClean="0"/>
              <a:t> </a:t>
            </a:r>
            <a:r>
              <a:rPr lang="cs-CZ" altLang="cs-CZ" dirty="0" smtClean="0"/>
              <a:t>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s</a:t>
            </a:r>
            <a:r>
              <a:rPr lang="cs-CZ" altLang="cs-CZ" dirty="0" smtClean="0"/>
              <a:t>lunného  dne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30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4646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GB" altLang="cs-CZ" smtClean="0"/>
          </a:p>
        </p:txBody>
      </p:sp>
      <p:pic>
        <p:nvPicPr>
          <p:cNvPr id="27651" name="Picture 5" descr="P101032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260350"/>
            <a:ext cx="82296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6088" y="4292600"/>
            <a:ext cx="70056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Zjevné teplo (ohřátý vzduch), které se uvolňuje z několika  k</a:t>
            </a:r>
            <a:r>
              <a:rPr lang="en-GB" altLang="cs-CZ" sz="2400" dirty="0"/>
              <a:t>m</a:t>
            </a:r>
            <a:r>
              <a:rPr lang="en-GB" altLang="cs-CZ" sz="2400" baseline="30000" dirty="0"/>
              <a:t>2</a:t>
            </a:r>
            <a:r>
              <a:rPr lang="cs-CZ" altLang="cs-CZ" sz="2400" dirty="0"/>
              <a:t> je srovnatelné s výkonem JETE 2000MW.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Výrazně ovlivňujeme teploty a proudění vzduchu a vodní páry hospodařením v krajině</a:t>
            </a:r>
          </a:p>
        </p:txBody>
      </p:sp>
      <p:sp>
        <p:nvSpPr>
          <p:cNvPr id="27653" name="TextovéPole 1"/>
          <p:cNvSpPr txBox="1">
            <a:spLocks noChangeArrowheads="1"/>
          </p:cNvSpPr>
          <p:nvPr/>
        </p:nvSpPr>
        <p:spPr bwMode="auto">
          <a:xfrm>
            <a:off x="5292725" y="2133600"/>
            <a:ext cx="431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0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-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41313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56413" y="1792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95288" y="2079625"/>
            <a:ext cx="2952750" cy="10064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Rn=</a:t>
            </a:r>
            <a:r>
              <a:rPr lang="en-GB" altLang="cs-CZ" sz="2400">
                <a:solidFill>
                  <a:srgbClr val="FF0000"/>
                </a:solidFill>
              </a:rPr>
              <a:t>J+P</a:t>
            </a:r>
            <a:r>
              <a:rPr lang="en-GB" altLang="cs-CZ" sz="2400"/>
              <a:t>+G+H+L*E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od poloviny 20. století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základní kurz</a:t>
            </a:r>
            <a:endParaRPr lang="en-GB" altLang="cs-CZ" sz="1800" i="1"/>
          </a:p>
        </p:txBody>
      </p:sp>
      <p:sp>
        <p:nvSpPr>
          <p:cNvPr id="2" name="TextovéPole 1"/>
          <p:cNvSpPr txBox="1"/>
          <p:nvPr/>
        </p:nvSpPr>
        <p:spPr>
          <a:xfrm>
            <a:off x="6228184" y="1196752"/>
            <a:ext cx="2915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Bowenův</a:t>
            </a:r>
            <a:r>
              <a:rPr lang="cs-CZ" dirty="0" smtClean="0"/>
              <a:t> poměr (1926)</a:t>
            </a:r>
          </a:p>
          <a:p>
            <a:endParaRPr lang="cs-CZ" dirty="0"/>
          </a:p>
          <a:p>
            <a:r>
              <a:rPr lang="cs-CZ" dirty="0" smtClean="0"/>
              <a:t>H/</a:t>
            </a:r>
            <a:r>
              <a:rPr lang="cs-CZ" dirty="0" err="1" smtClean="0"/>
              <a:t>LxE</a:t>
            </a:r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Zjevné teplo/výparné teplo optimum 0,5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336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em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1412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1692275" y="3716338"/>
            <a:ext cx="1049338" cy="94615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9388" y="2852738"/>
            <a:ext cx="297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180 000 TW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117725" y="4745038"/>
            <a:ext cx="297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10 TW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040063" y="2944813"/>
            <a:ext cx="368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Times New Roman" pitchFamily="18" charset="0"/>
              </a:rPr>
              <a:t>Tok sluneční energie k Zemi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50825" y="5394325"/>
            <a:ext cx="3889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Times New Roman" pitchFamily="18" charset="0"/>
              </a:rPr>
              <a:t>Tok energie v ekonomice – co si platíme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832225" y="855663"/>
            <a:ext cx="459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CC00"/>
                </a:solidFill>
              </a:rPr>
              <a:t>Slunce ohřívá planetu o c. 290 K</a:t>
            </a:r>
            <a:endParaRPr lang="en-GB" altLang="cs-CZ" sz="2400">
              <a:solidFill>
                <a:srgbClr val="FFCC00"/>
              </a:solidFill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555875" y="1503363"/>
            <a:ext cx="658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CC00"/>
                </a:solidFill>
              </a:rPr>
              <a:t>Bez sluneční energie by atmosféra byla tuhá!</a:t>
            </a:r>
            <a:endParaRPr lang="en-GB" altLang="cs-CZ" sz="2400">
              <a:solidFill>
                <a:srgbClr val="FFCC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484438" y="3716338"/>
            <a:ext cx="300595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Působíme na tuto energii??</a:t>
            </a:r>
            <a:endParaRPr lang="en-GB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2117725" y="3402013"/>
            <a:ext cx="366713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9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52613"/>
            <a:ext cx="8964613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331913" y="611190"/>
            <a:ext cx="8121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Toky zjevného a skupenského/latentního tepla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Krajinný pokryv ovlivňuje toky stovek  W</a:t>
            </a:r>
            <a:r>
              <a:rPr lang="en-GB" altLang="cs-CZ" sz="2400" b="1" dirty="0" smtClean="0"/>
              <a:t> m</a:t>
            </a:r>
            <a:r>
              <a:rPr lang="en-GB" altLang="cs-CZ" sz="2400" b="1" baseline="30000" dirty="0" smtClean="0"/>
              <a:t>-2</a:t>
            </a:r>
            <a:r>
              <a:rPr lang="cs-CZ" altLang="cs-CZ" sz="2400" b="1" dirty="0" smtClean="0"/>
              <a:t>  </a:t>
            </a:r>
            <a:endParaRPr lang="cs-CZ" altLang="cs-CZ" sz="2400" b="1" dirty="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848351" y="6230938"/>
            <a:ext cx="3034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Chlazení výparem vody</a:t>
            </a:r>
            <a:endParaRPr lang="en-GB" altLang="cs-CZ" sz="2000" b="1" dirty="0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095375" y="6256338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Zjevné teplo</a:t>
            </a:r>
            <a:endParaRPr lang="en-GB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4131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ENERGIE V BIOMASE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11188" y="1557338"/>
            <a:ext cx="8064500" cy="276998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3366"/>
                </a:solidFill>
              </a:rPr>
              <a:t>Roční produkce </a:t>
            </a:r>
            <a:r>
              <a:rPr lang="cs-CZ" altLang="cs-CZ" sz="3500" b="1" dirty="0">
                <a:solidFill>
                  <a:srgbClr val="003366"/>
                </a:solidFill>
              </a:rPr>
              <a:t>biomasy</a:t>
            </a:r>
            <a:r>
              <a:rPr lang="cs-CZ" altLang="cs-CZ" sz="2800" dirty="0">
                <a:solidFill>
                  <a:srgbClr val="0033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000" b="1" dirty="0">
                <a:solidFill>
                  <a:srgbClr val="003366"/>
                </a:solidFill>
              </a:rPr>
              <a:t>0,5 %</a:t>
            </a:r>
            <a:r>
              <a:rPr lang="cs-CZ" altLang="cs-CZ" sz="2800" dirty="0">
                <a:solidFill>
                  <a:srgbClr val="0033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3366"/>
                </a:solidFill>
              </a:rPr>
              <a:t>z celkového množství energie přicházející za </a:t>
            </a:r>
            <a:r>
              <a:rPr lang="cs-CZ" altLang="cs-CZ" sz="2800" dirty="0" smtClean="0">
                <a:solidFill>
                  <a:srgbClr val="003366"/>
                </a:solidFill>
              </a:rPr>
              <a:t>rok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2800" dirty="0" smtClean="0">
                <a:solidFill>
                  <a:srgbClr val="003366"/>
                </a:solidFill>
              </a:rPr>
              <a:t>1100kWh/</a:t>
            </a:r>
            <a:r>
              <a:rPr lang="cs-CZ" altLang="cs-CZ" sz="2800" dirty="0" smtClean="0"/>
              <a:t>m</a:t>
            </a:r>
            <a:r>
              <a:rPr lang="cs-CZ" altLang="cs-CZ" sz="2800" baseline="30000" dirty="0" smtClean="0"/>
              <a:t>2</a:t>
            </a:r>
            <a:r>
              <a:rPr lang="cs-CZ" altLang="cs-CZ" sz="2800" dirty="0" smtClean="0"/>
              <a:t>.rok</a:t>
            </a:r>
            <a:endParaRPr lang="cs-CZ" altLang="cs-CZ" sz="2800" baseline="30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33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500" dirty="0">
              <a:solidFill>
                <a:srgbClr val="003366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79742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Produkce: 1 kg sušiny z 1 m</a:t>
            </a:r>
            <a:r>
              <a:rPr lang="cs-CZ" altLang="cs-CZ" sz="2400" baseline="30000" dirty="0"/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1 kg obsahuje 5 </a:t>
            </a:r>
            <a:r>
              <a:rPr lang="cs-CZ" altLang="cs-CZ" sz="2400" dirty="0" smtClean="0"/>
              <a:t> kWh, využijeme 1 – 2kWh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Tj. 10 – 20MWh z 1ha (kolik spotřebuje rodina)?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0776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0020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ovéPole 5"/>
          <p:cNvSpPr txBox="1">
            <a:spLocks noChangeArrowheads="1"/>
          </p:cNvSpPr>
          <p:nvPr/>
        </p:nvSpPr>
        <p:spPr bwMode="auto">
          <a:xfrm>
            <a:off x="896938" y="5381625"/>
            <a:ext cx="7631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cs-CZ" sz="2000" b="1" dirty="0">
                <a:solidFill>
                  <a:srgbClr val="001D1E"/>
                </a:solidFill>
              </a:rPr>
              <a:t>200 </a:t>
            </a:r>
            <a:r>
              <a:rPr lang="cs-CZ" sz="2000" b="1" dirty="0" smtClean="0">
                <a:solidFill>
                  <a:srgbClr val="001D1E"/>
                </a:solidFill>
              </a:rPr>
              <a:t>000km2 zemědělské půdy se ročně znehodnotí desertifikací. Je to následek špatného hospodaření s vodou.   </a:t>
            </a:r>
            <a:r>
              <a:rPr lang="cs-CZ" dirty="0" smtClean="0">
                <a:solidFill>
                  <a:srgbClr val="001D1E"/>
                </a:solidFill>
              </a:rPr>
              <a:t>Foto </a:t>
            </a:r>
            <a:r>
              <a:rPr lang="cs-CZ" dirty="0" err="1" smtClean="0">
                <a:solidFill>
                  <a:srgbClr val="001D1E"/>
                </a:solidFill>
              </a:rPr>
              <a:t>Hesslerová</a:t>
            </a:r>
            <a:endParaRPr lang="cs-CZ" dirty="0">
              <a:solidFill>
                <a:srgbClr val="001D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3" r="9667"/>
          <a:stretch/>
        </p:blipFill>
        <p:spPr bwMode="auto">
          <a:xfrm>
            <a:off x="251520" y="1412776"/>
            <a:ext cx="4104456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1" r="11321"/>
          <a:stretch/>
        </p:blipFill>
        <p:spPr bwMode="auto">
          <a:xfrm>
            <a:off x="4572000" y="1412776"/>
            <a:ext cx="4028339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6227" y="332656"/>
            <a:ext cx="83341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osluněném chodníku měříme intenzitu slunečního záření </a:t>
            </a:r>
            <a:r>
              <a:rPr lang="cs-CZ" sz="1600" dirty="0"/>
              <a:t>877W. </a:t>
            </a:r>
            <a:r>
              <a:rPr lang="cs-CZ" sz="1600" dirty="0" smtClean="0"/>
              <a:t>m</a:t>
            </a:r>
            <a:r>
              <a:rPr lang="cs-CZ" sz="1600" baseline="30000" dirty="0" smtClean="0"/>
              <a:t>-2 </a:t>
            </a:r>
            <a:r>
              <a:rPr lang="cs-CZ" sz="1600" dirty="0" smtClean="0"/>
              <a:t>a povrchovou teplotu 51 </a:t>
            </a:r>
            <a:r>
              <a:rPr lang="cs-CZ" sz="1600" baseline="30000" dirty="0" err="1" smtClean="0"/>
              <a:t>o</a:t>
            </a:r>
            <a:r>
              <a:rPr lang="cs-CZ" sz="1600" dirty="0" err="1" smtClean="0"/>
              <a:t>C</a:t>
            </a:r>
            <a:r>
              <a:rPr lang="cs-CZ" sz="1600" dirty="0" smtClean="0"/>
              <a:t>. Ve stínu stromu je povrchová teplota 26,9 </a:t>
            </a:r>
            <a:r>
              <a:rPr lang="cs-CZ" sz="1600" baseline="30000" dirty="0" err="1" smtClean="0"/>
              <a:t>o</a:t>
            </a:r>
            <a:r>
              <a:rPr lang="cs-CZ" sz="1600" dirty="0" err="1" smtClean="0"/>
              <a:t>C</a:t>
            </a:r>
            <a:r>
              <a:rPr lang="cs-CZ" sz="1600" dirty="0" smtClean="0"/>
              <a:t> a intenzita slunečního záření 82W</a:t>
            </a:r>
            <a:r>
              <a:rPr lang="cs-CZ" sz="1600" dirty="0"/>
              <a:t>. </a:t>
            </a:r>
            <a:r>
              <a:rPr lang="cs-CZ" sz="1600" dirty="0" smtClean="0"/>
              <a:t>m</a:t>
            </a:r>
            <a:r>
              <a:rPr lang="cs-CZ" sz="1600" baseline="30000" dirty="0" smtClean="0"/>
              <a:t>-2</a:t>
            </a:r>
            <a:r>
              <a:rPr lang="cs-CZ" sz="1600" dirty="0" smtClean="0"/>
              <a:t>. Pod stromem je intenzita slunečního záření 10x nižší a teplota o 24 </a:t>
            </a:r>
            <a:r>
              <a:rPr lang="cs-CZ" sz="1600" baseline="30000" dirty="0" err="1" smtClean="0"/>
              <a:t>o</a:t>
            </a:r>
            <a:r>
              <a:rPr lang="cs-CZ" sz="1600" dirty="0" err="1" smtClean="0"/>
              <a:t>C</a:t>
            </a:r>
            <a:r>
              <a:rPr lang="cs-CZ" sz="1600" dirty="0" smtClean="0"/>
              <a:t> nižší nežli na osluněném chodníku, jak to vysvětlíme? Strom se chladí </a:t>
            </a:r>
          </a:p>
          <a:p>
            <a:endParaRPr lang="cs-CZ" sz="16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5877272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Tento strom chladí výkonem 14kW </a:t>
            </a:r>
          </a:p>
          <a:p>
            <a:r>
              <a:rPr lang="cs-CZ" sz="2800" dirty="0" smtClean="0"/>
              <a:t>a převádí sluneční energii do vodní páry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149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stomata,toma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38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753100" y="1773238"/>
            <a:ext cx="33909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50 – 100 průduchů na mm2</a:t>
            </a:r>
            <a:endParaRPr lang="en-US" altLang="cs-CZ" sz="1800" b="1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64163" y="352425"/>
            <a:ext cx="409257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Každý průduch působí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jako ventil,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reaguje na teplotu, </a:t>
            </a:r>
            <a:endParaRPr lang="en-US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vlhkost vzduchu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a množství vody v rostlině.</a:t>
            </a:r>
            <a:endParaRPr lang="en-US" altLang="cs-CZ" sz="2000" b="1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795963" y="3284538"/>
            <a:ext cx="347980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Na každou molekulu přijatého oxidu uhličitého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</a:t>
            </a:r>
            <a:r>
              <a:rPr lang="cs-CZ" altLang="cs-CZ" sz="2000" b="1" dirty="0" smtClean="0"/>
              <a:t>e vyloučí  molekula kyslíku (rozloží dvě molekuly vody) a z listu se odpaří  několik stovek molekul vody. 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210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800" i="1" dirty="0" smtClean="0"/>
              <a:t> </a:t>
            </a:r>
            <a:r>
              <a:rPr lang="cs-CZ" altLang="cs-CZ" sz="3200" i="1" dirty="0" smtClean="0">
                <a:solidFill>
                  <a:srgbClr val="FFC000"/>
                </a:solidFill>
              </a:rPr>
              <a:t>Klimatizační jednotka na obrázku má příkon 3,4 kW</a:t>
            </a:r>
            <a:endParaRPr lang="en-US" altLang="cs-CZ" sz="3200" dirty="0" smtClean="0">
              <a:solidFill>
                <a:srgbClr val="FFC000"/>
              </a:solidFill>
            </a:endParaRPr>
          </a:p>
        </p:txBody>
      </p:sp>
      <p:pic>
        <p:nvPicPr>
          <p:cNvPr id="33795" name="Zástupný symbol pro obsah 4" descr="C:\Users\pokorny\Documents\Hradec Králové výběr minimum\P1070066.JPG"/>
          <p:cNvPicPr>
            <a:picLocks noGrp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49500"/>
            <a:ext cx="4038600" cy="3027363"/>
          </a:xfrm>
        </p:spPr>
      </p:pic>
      <p:pic>
        <p:nvPicPr>
          <p:cNvPr id="33796" name="Zástupný symbol pro obsah 5" descr="C:\Users\pokorny\Documents\Hradec Králové výběr minimum\P1070071.JPG"/>
          <p:cNvPicPr>
            <a:picLocks noGrp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349500"/>
            <a:ext cx="4038600" cy="3027363"/>
          </a:xfrm>
        </p:spPr>
      </p:pic>
    </p:spTree>
    <p:extLst>
      <p:ext uri="{BB962C8B-B14F-4D97-AF65-F5344CB8AC3E}">
        <p14:creationId xmlns:p14="http://schemas.microsoft.com/office/powerpoint/2010/main" val="14250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smtClean="0"/>
              <a:t>Ekosystémová služba stromu</a:t>
            </a:r>
            <a:br>
              <a:rPr lang="cs-CZ" altLang="cs-CZ" sz="3200" b="1" dirty="0" smtClean="0"/>
            </a:br>
            <a:r>
              <a:rPr lang="cs-CZ" altLang="cs-CZ" sz="3200" b="1" dirty="0" smtClean="0"/>
              <a:t>vegetace vyrovnává teploty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cs-CZ" dirty="0" smtClean="0"/>
              <a:t>Strom transpiruje/vypaří např.  200 litrů za den</a:t>
            </a:r>
          </a:p>
          <a:p>
            <a:r>
              <a:rPr lang="cs-CZ" altLang="cs-CZ" dirty="0" smtClean="0"/>
              <a:t>0.7 kWh/l skupenské teplo výparu vody</a:t>
            </a:r>
          </a:p>
          <a:p>
            <a:r>
              <a:rPr lang="cs-CZ" altLang="cs-CZ" dirty="0"/>
              <a:t>2</a:t>
            </a:r>
            <a:r>
              <a:rPr lang="cs-CZ" altLang="cs-CZ" dirty="0" smtClean="0"/>
              <a:t>00 x 0.7 = 140 kWh</a:t>
            </a:r>
          </a:p>
          <a:p>
            <a:r>
              <a:rPr lang="cs-CZ" altLang="cs-CZ" dirty="0" smtClean="0"/>
              <a:t>140 kWh se neuvolnilo jako zjevné teplo. Strom „uchladil“  140kWh. </a:t>
            </a:r>
          </a:p>
          <a:p>
            <a:r>
              <a:rPr lang="cs-CZ" altLang="cs-CZ" dirty="0" smtClean="0"/>
              <a:t>Kolik bychom zaplatili za elektrickou energii 140kWh spotřebované klimatizačním zařízením?  (c.420 Kč)</a:t>
            </a:r>
          </a:p>
          <a:p>
            <a:r>
              <a:rPr lang="cs-CZ" altLang="cs-CZ" dirty="0" smtClean="0"/>
              <a:t>Strom má dvojí klimatizační efekt (a) chladí, b) ohřívá místa chladná</a:t>
            </a:r>
          </a:p>
          <a:p>
            <a:r>
              <a:rPr lang="cs-CZ" altLang="cs-CZ" dirty="0" smtClean="0"/>
              <a:t> Technologická klimatizace, podobně jako lednička své okolí ohřívá.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13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Letní povrchové teploty kulturní krajiny jsou v rozsahu více než 20 </a:t>
            </a:r>
            <a:r>
              <a:rPr lang="cs-CZ" sz="2800" baseline="30000" dirty="0" err="1" smtClean="0"/>
              <a:t>o</a:t>
            </a:r>
            <a:r>
              <a:rPr lang="cs-CZ" sz="2800" dirty="0" err="1" smtClean="0"/>
              <a:t>C</a:t>
            </a:r>
            <a:r>
              <a:rPr lang="cs-CZ" sz="2800" dirty="0" smtClean="0"/>
              <a:t> (snímáno termovizní kamerou nesenou vzducholodí)</a:t>
            </a:r>
            <a:r>
              <a:rPr lang="cs-CZ" sz="2800" dirty="0"/>
              <a:t/>
            </a:r>
            <a:br>
              <a:rPr lang="cs-CZ" sz="2800" dirty="0"/>
            </a:b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5678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6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Neshody, </a:t>
            </a:r>
            <a:r>
              <a:rPr lang="cs-CZ" sz="3600" dirty="0" err="1" smtClean="0"/>
              <a:t>kontraverze</a:t>
            </a:r>
            <a:r>
              <a:rPr lang="cs-CZ" sz="3600" dirty="0" smtClean="0"/>
              <a:t>: (Poradní sbor „Koncepce sucho“, schváleno vládou 28.7. 2017)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 smtClean="0"/>
              <a:t>Rybníky mají otevřenou hladinu vody, vypařují mnoho vody, nebudeme je stavět (K)</a:t>
            </a:r>
          </a:p>
          <a:p>
            <a:r>
              <a:rPr lang="cs-CZ" i="1" dirty="0" smtClean="0"/>
              <a:t>Mokřady nemohou zadržovat vodu, jsou jí plné. Vypařují mnoho vody. </a:t>
            </a:r>
            <a:r>
              <a:rPr lang="cs-CZ" i="1" dirty="0"/>
              <a:t>N</a:t>
            </a:r>
            <a:r>
              <a:rPr lang="cs-CZ" i="1" dirty="0" smtClean="0"/>
              <a:t>epodporovat (P)</a:t>
            </a:r>
          </a:p>
          <a:p>
            <a:r>
              <a:rPr lang="cs-CZ" i="1" dirty="0"/>
              <a:t>Stromy vypařují mnoho vody, kazí hydrologickou </a:t>
            </a:r>
            <a:r>
              <a:rPr lang="cs-CZ" i="1" dirty="0" smtClean="0"/>
              <a:t>bilanci. Uschlý les vypařuje méně než živý</a:t>
            </a:r>
          </a:p>
          <a:p>
            <a:r>
              <a:rPr lang="cs-CZ" i="1" dirty="0" smtClean="0"/>
              <a:t>Uschlý les na Šumavě nemá vliv na hydrologii. Tráva les nahradí (JH, profesoři UK), uschlý les šetří vodou</a:t>
            </a:r>
          </a:p>
          <a:p>
            <a:r>
              <a:rPr lang="cs-CZ" b="1" dirty="0" smtClean="0"/>
              <a:t>Odpověď: krajina vysychá ohřátým vzduchem z odvodněných ploch. Stali jsme se donorem vody (vodní páry), vysycháme progresivně.</a:t>
            </a:r>
          </a:p>
          <a:p>
            <a:r>
              <a:rPr lang="cs-CZ" b="1" dirty="0" smtClean="0"/>
              <a:t>Trvalá vegetace a voda ochlazují krajinu a přitahují vodu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00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sz="2800" b="1" dirty="0" smtClean="0"/>
              <a:t>Zásadní rozpor v chápání výparu vody z rostlinných porostů (evapotranspirace)</a:t>
            </a:r>
            <a:endParaRPr lang="en-US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141763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Evapotranspiraci je třeba omezit, je to „plýtvání vodou“ (cíl: nízký transpirační koeficient, co nejnižší spotřeba vody)</a:t>
            </a:r>
          </a:p>
          <a:p>
            <a:pPr marL="0" indent="0" algn="ctr">
              <a:buNone/>
            </a:pPr>
            <a:r>
              <a:rPr lang="cs-CZ" sz="4000" dirty="0" smtClean="0">
                <a:solidFill>
                  <a:srgbClr val="FF0000"/>
                </a:solidFill>
              </a:rPr>
              <a:t>X</a:t>
            </a:r>
          </a:p>
          <a:p>
            <a:pPr marL="0" indent="0" algn="ctr">
              <a:buNone/>
            </a:pPr>
            <a:r>
              <a:rPr lang="cs-CZ" dirty="0" smtClean="0"/>
              <a:t>Evapotranspirace chladí, vyrovnává teploty v čase a prostoru a přitahuje vodu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0688" y="18982728"/>
            <a:ext cx="11689956" cy="723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27" y="290606"/>
            <a:ext cx="9256347" cy="62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3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:\Rybáři sdružení CB\new scheme_transform_cz_pond_fie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8872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058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8883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87624" y="6309320"/>
            <a:ext cx="3650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Č</a:t>
            </a:r>
            <a:r>
              <a:rPr lang="cs-CZ" sz="1200" dirty="0" smtClean="0"/>
              <a:t>VUT </a:t>
            </a:r>
            <a:r>
              <a:rPr lang="cs-CZ" sz="1200" dirty="0" err="1" smtClean="0"/>
              <a:t>Praha,Fakulta</a:t>
            </a:r>
            <a:r>
              <a:rPr lang="cs-CZ" sz="1200" dirty="0" smtClean="0"/>
              <a:t> dopravní  Mgr. I. Kameníková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2605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„Blata“ u Veselí nad Lužnicí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DCIM\100OLYMP\P82708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80497"/>
            <a:ext cx="8280920" cy="504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97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28" y="476672"/>
            <a:ext cx="745718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971600" y="6309320"/>
            <a:ext cx="3693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Č</a:t>
            </a:r>
            <a:r>
              <a:rPr lang="cs-CZ" sz="1200" dirty="0" smtClean="0"/>
              <a:t>VUT Praha, Fakulta dopravní, Mgr. I. Kameníková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84068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06" y="620688"/>
            <a:ext cx="752012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115616" y="6381328"/>
            <a:ext cx="3650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ČVUT </a:t>
            </a:r>
            <a:r>
              <a:rPr lang="cs-CZ" sz="1200" dirty="0" err="1" smtClean="0"/>
              <a:t>Prahä</a:t>
            </a:r>
            <a:r>
              <a:rPr lang="cs-CZ" sz="1200" dirty="0" smtClean="0"/>
              <a:t>, Fakulta dopravní, Mgr. </a:t>
            </a:r>
            <a:r>
              <a:rPr lang="cs-CZ" sz="1200" dirty="0" err="1" smtClean="0"/>
              <a:t>I.Kameníková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09145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0567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403648" y="6309320"/>
            <a:ext cx="3650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ČVUT Praha Fakulta dopravní, </a:t>
            </a:r>
            <a:r>
              <a:rPr lang="cs-CZ" sz="1200" dirty="0"/>
              <a:t>M</a:t>
            </a:r>
            <a:r>
              <a:rPr lang="cs-CZ" sz="1200" dirty="0" smtClean="0"/>
              <a:t>gr. I. Kameníková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80725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84076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691640" y="6237312"/>
            <a:ext cx="3650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ČVUT Praha Fakulta dopravní, Mgr. I. Kameníková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Benešovsko, 26.8. 2017, c.650W</a:t>
            </a:r>
            <a:r>
              <a:rPr lang="cs-CZ" sz="3200" dirty="0"/>
              <a:t>m</a:t>
            </a:r>
            <a:r>
              <a:rPr lang="cs-CZ" sz="3200" baseline="30000" dirty="0"/>
              <a:t>-2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ohřátý vzduch vysušuje krajinu. Teplota sklizeného pole je jako teplota asfaltu 48 </a:t>
            </a:r>
            <a:r>
              <a:rPr lang="cs-CZ" sz="3200" baseline="30000" dirty="0" err="1"/>
              <a:t>o</a:t>
            </a:r>
            <a:r>
              <a:rPr lang="cs-CZ" sz="3200" dirty="0" err="1"/>
              <a:t>C</a:t>
            </a:r>
            <a:endParaRPr lang="en-US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E:\DCIM\100OLYMP\P82608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04456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CIM\100OLYMP\P82608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011" y="1628800"/>
            <a:ext cx="3947932" cy="45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1720" y="645333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Odvodněná krajina bez vody se přehřívá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8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oto-trebonsk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5448300" cy="4129088"/>
          </a:xfrm>
          <a:prstGeom prst="rect">
            <a:avLst/>
          </a:prstGeom>
          <a:noFill/>
          <a:ln w="1270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 descr="foto-sum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267200" cy="3113088"/>
          </a:xfrm>
          <a:prstGeom prst="rect">
            <a:avLst/>
          </a:prstGeom>
          <a:noFill/>
          <a:ln w="1270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4038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500" b="1">
                <a:solidFill>
                  <a:schemeClr val="bg1"/>
                </a:solidFill>
              </a:rPr>
              <a:t>VODA V KRAJINĚ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28600" y="685800"/>
            <a:ext cx="44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Krajina s vysokou hladinou</a:t>
            </a:r>
          </a:p>
          <a:p>
            <a:r>
              <a:rPr lang="cs-CZ" sz="2400" b="1" dirty="0" smtClean="0"/>
              <a:t> podzemní vody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446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332656"/>
            <a:ext cx="975657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7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432047"/>
            <a:ext cx="9564553" cy="738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0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21" y="577280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75856" y="260648"/>
            <a:ext cx="45999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Ašchabád</a:t>
            </a:r>
            <a:r>
              <a:rPr lang="cs-CZ" sz="2400" dirty="0"/>
              <a:t>     </a:t>
            </a:r>
            <a:r>
              <a:rPr lang="cs-CZ" sz="2400" dirty="0" smtClean="0"/>
              <a:t>Turkmenistán 2017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630417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5807</TotalTime>
  <Words>1096</Words>
  <Application>Microsoft Office PowerPoint</Application>
  <PresentationFormat>Předvádění na obrazovce (4:3)</PresentationFormat>
  <Paragraphs>165</Paragraphs>
  <Slides>43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Times New Roman</vt:lpstr>
      <vt:lpstr>Výchozí návrh</vt:lpstr>
      <vt:lpstr>LESOŠKOLKY Sázením stromů proti suchu  Albrechtce nad Orlicí   27.8. 2020 Učená společnost 9. dubna 2019 AVČR, Praha Národní třída 3</vt:lpstr>
      <vt:lpstr>Sluneční energie</vt:lpstr>
      <vt:lpstr>Prezentace aplikace PowerPoint</vt:lpstr>
      <vt:lpstr>„Blata“ u Veselí nad Lužnicí</vt:lpstr>
      <vt:lpstr>Benešovsko, 26.8. 2017, c.650Wm-2 ohřátý vzduch vysušuje krajinu. Teplota sklizeného pole je jako teplota asfaltu 48 oC</vt:lpstr>
      <vt:lpstr>Prezentace aplikace PowerPoint</vt:lpstr>
      <vt:lpstr>Prezentace aplikace PowerPoint</vt:lpstr>
      <vt:lpstr>Prezentace aplikace PowerPoint</vt:lpstr>
      <vt:lpstr>Prezentace aplikace PowerPoint</vt:lpstr>
      <vt:lpstr>Pohled z hotelu v Ašchabádu 6. 6.2017   teplota zalévaného trávníku 30 °C, umělý trávník, holá půda 50 °C     </vt:lpstr>
      <vt:lpstr>Prezentace aplikace PowerPoint</vt:lpstr>
      <vt:lpstr>Prezentace aplikace PowerPoint</vt:lpstr>
      <vt:lpstr>Prezentace aplikace PowerPoint</vt:lpstr>
      <vt:lpstr>Prezentace aplikace PowerPoint</vt:lpstr>
      <vt:lpstr>Zde byla prameniště, potůčky, remízky (Pleše)</vt:lpstr>
      <vt:lpstr>Prezentace aplikace PowerPoint</vt:lpstr>
      <vt:lpstr>Zopakujme dva poznatky z fyziky pro základní školy </vt:lpstr>
      <vt:lpstr>Skupenské teplo výparné vody</vt:lpstr>
      <vt:lpstr>Prezentace aplikace PowerPoint</vt:lpstr>
      <vt:lpstr>Vodní pára = úložiště energie</vt:lpstr>
      <vt:lpstr>Měření v terénu</vt:lpstr>
      <vt:lpstr>   Sluneční energie přicházející na povrch země za slunného dne (až 1000Wm-2)  a při zatažené obloze (max 200Wm-2)    </vt:lpstr>
      <vt:lpstr>Měsíční sumy slunečního záření (Třeboňsko)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Klimatizační jednotka na obrázku má příkon 3,4 kW</vt:lpstr>
      <vt:lpstr>Ekosystémová služba stromu vegetace vyrovnává teploty</vt:lpstr>
      <vt:lpstr> Letní povrchové teploty kulturní krajiny jsou v rozsahu více než 20 oC (snímáno termovizní kamerou nesenou vzducholodí) </vt:lpstr>
      <vt:lpstr>Neshody, kontraverze: (Poradní sbor „Koncepce sucho“, schváleno vládou 28.7. 2017)</vt:lpstr>
      <vt:lpstr>Zásadní rozpor v chápání výparu vody z rostlinných porostů (evapotranspirace)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ENKI, o.p.s.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Pokorný Jan, RNDr.</dc:creator>
  <cp:lastModifiedBy>Boudysp</cp:lastModifiedBy>
  <cp:revision>797</cp:revision>
  <dcterms:created xsi:type="dcterms:W3CDTF">2011-03-20T08:50:56Z</dcterms:created>
  <dcterms:modified xsi:type="dcterms:W3CDTF">2020-09-14T10:50:24Z</dcterms:modified>
</cp:coreProperties>
</file>