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9" r:id="rId4"/>
    <p:sldId id="565" r:id="rId5"/>
    <p:sldId id="461" r:id="rId6"/>
    <p:sldId id="563" r:id="rId7"/>
    <p:sldId id="561" r:id="rId8"/>
    <p:sldId id="325" r:id="rId9"/>
    <p:sldId id="483" r:id="rId10"/>
    <p:sldId id="272" r:id="rId11"/>
    <p:sldId id="542" r:id="rId12"/>
    <p:sldId id="276" r:id="rId13"/>
    <p:sldId id="357" r:id="rId14"/>
    <p:sldId id="544" r:id="rId15"/>
    <p:sldId id="546" r:id="rId16"/>
    <p:sldId id="547" r:id="rId17"/>
    <p:sldId id="533" r:id="rId18"/>
    <p:sldId id="407" r:id="rId19"/>
    <p:sldId id="569" r:id="rId20"/>
    <p:sldId id="556" r:id="rId21"/>
    <p:sldId id="557" r:id="rId22"/>
    <p:sldId id="551" r:id="rId23"/>
    <p:sldId id="552" r:id="rId24"/>
    <p:sldId id="553" r:id="rId25"/>
    <p:sldId id="548" r:id="rId26"/>
    <p:sldId id="550" r:id="rId27"/>
    <p:sldId id="567" r:id="rId28"/>
    <p:sldId id="568" r:id="rId29"/>
    <p:sldId id="408" r:id="rId30"/>
    <p:sldId id="277" r:id="rId31"/>
    <p:sldId id="284" r:id="rId32"/>
    <p:sldId id="566" r:id="rId33"/>
    <p:sldId id="570" r:id="rId34"/>
    <p:sldId id="344" r:id="rId35"/>
    <p:sldId id="346" r:id="rId36"/>
    <p:sldId id="554" r:id="rId37"/>
    <p:sldId id="466" r:id="rId38"/>
    <p:sldId id="509" r:id="rId39"/>
    <p:sldId id="510" r:id="rId40"/>
    <p:sldId id="503" r:id="rId41"/>
    <p:sldId id="280" r:id="rId42"/>
    <p:sldId id="464" r:id="rId43"/>
  </p:sldIdLst>
  <p:sldSz cx="12192000" cy="6858000"/>
  <p:notesSz cx="68072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9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JAROMIR%20WORD\STAV%20LESN&#205;HO%20HOSPOD&#193;&#344;STV&#205;\DLOUHODOB&#201;%20P&#344;EHLEDY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OMIR%20WORD\MINISTERSTVO%20ZEM&#282;D&#282;LSTV&#205;\N&#193;M&#282;STEK\MLYN&#193;&#344;\STAV%20A%20V&#221;VOJ%20Z&#193;SOB\KULAT&#221;%20ST&#366;L-ALDP\2.%20kulat&#253;%20st&#367;l%202020-ALDP\Propo&#269;ty-2%20KULAT&#221;%20ST&#366;L-ALD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D:\JAROMIR%20WORD\MINISTERSTVO%20ZEM&#282;D&#282;LSTV&#205;\N&#193;M&#282;STEK\MLYN&#193;&#344;\STAV%20A%20V&#221;VOJ%20Z&#193;SOB\KULAT&#221;%20ST&#366;L-ALDP\2.%20kulat&#253;%20st&#367;l%202020-ALDP\Propo&#269;ty-2%20KULAT&#221;%20ST&#366;L-ALDP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AROMIR%20WORD\MINISTERSTVO%20ZEM&#282;D&#282;LSTV&#205;\N&#193;M&#282;STEK\MLYN&#193;&#344;\STAV%20A%20V&#221;VOJ%20Z&#193;SOB\KULAT&#221;%20ST&#366;L-ALDP\2.%20kulat&#253;%20st&#367;l%202020-ALDP\Propo&#269;ty-2%20KULAT&#221;%20ST&#366;L-ALDP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JAROMIR%20WORD\STAV%20LESN&#205;HO%20HOSPOD&#193;&#344;STV&#205;\DLOUHODOB&#201;%20P&#344;EHLEDY.xlsx" TargetMode="External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D:\JAROMIR%20WORD\STAV%20LESN&#205;HO%20HOSPOD&#193;&#344;STV&#205;\Kopie%20-%20DLOUHODOB&#201;%20P&#344;EHLEDY2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JAROMIR%20WORD\STAV%20LESN&#205;HO%20HOSPOD&#193;&#344;STV&#205;\DLOUHODOB&#201;%20P&#344;EHLED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JAROMIR%20WORD\STAV%20LESN&#205;HO%20HOSPOD&#193;&#344;STV&#205;\Kopie%20-%20DLOUHODOB&#201;%20P&#344;EHLEDY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JAROMIR%20WORD\STAV%20LESN&#205;HO%20HOSPOD&#193;&#344;STV&#205;\Kopie%20-%20DLOUHODOB&#201;%20P&#344;EHLEDY2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JAROMIR%20WORD\STAV%20LESN&#205;HO%20HOSPOD&#193;&#344;STV&#205;\DLOUHODOB&#201;%20P&#344;EHLEDY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JAROMIR%20WORD\STAV%20LESN&#205;HO%20HOSPOD&#193;&#344;STV&#205;\Kopie%20-%20DLOUHODOB&#201;%20P&#344;EHLEDY2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AROMIR%20WORD\STAV%20LESN&#205;HO%20HOSPOD&#193;&#344;STV&#205;\Kopie%20-%20DLOUHODOB&#201;%20P&#344;EHLEDY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072730954837991E-2"/>
          <c:y val="0.24120570194018778"/>
          <c:w val="0.89603820403749734"/>
          <c:h val="0.67547893517175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'[DLOUHODOBÉ PŘEHLEDY.xlsx]Výměra lesů'!$C$28</c:f>
              <c:strCache>
                <c:ptCount val="1"/>
                <c:pt idx="0">
                  <c:v>Plocha lesů</c:v>
                </c:pt>
              </c:strCache>
            </c:strRef>
          </c:tx>
          <c:invertIfNegative val="0"/>
          <c:dPt>
            <c:idx val="1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90C-4EAE-95B0-DBDD02A899CF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90C-4EAE-95B0-DBDD02A899CF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790C-4EAE-95B0-DBDD02A899CF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790C-4EAE-95B0-DBDD02A899CF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790C-4EAE-95B0-DBDD02A899CF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790C-4EAE-95B0-DBDD02A899C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0C-4EAE-95B0-DBDD02A899CF}"/>
                </c:ext>
              </c:extLst>
            </c:dLbl>
            <c:dLbl>
              <c:idx val="5"/>
              <c:layout>
                <c:manualLayout>
                  <c:x val="-2.3830072550821223E-2"/>
                  <c:y val="-7.845597368406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0C-4EAE-95B0-DBDD02A899CF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0C-4EAE-95B0-DBDD02A899CF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0C-4EAE-95B0-DBDD02A89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'[DLOUHODOBÉ PŘEHLEDY.xlsx]Výměra lesů'!$B$29:$B$46</c:f>
              <c:numCache>
                <c:formatCode>General</c:formatCode>
                <c:ptCount val="18"/>
                <c:pt idx="0">
                  <c:v>1790</c:v>
                </c:pt>
                <c:pt idx="1">
                  <c:v>1839</c:v>
                </c:pt>
                <c:pt idx="2">
                  <c:v>1865</c:v>
                </c:pt>
                <c:pt idx="3">
                  <c:v>1875</c:v>
                </c:pt>
                <c:pt idx="4">
                  <c:v>1910</c:v>
                </c:pt>
                <c:pt idx="5">
                  <c:v>1950</c:v>
                </c:pt>
                <c:pt idx="6">
                  <c:v>1960</c:v>
                </c:pt>
                <c:pt idx="7">
                  <c:v>1970</c:v>
                </c:pt>
                <c:pt idx="8">
                  <c:v>1980</c:v>
                </c:pt>
                <c:pt idx="9">
                  <c:v>1990</c:v>
                </c:pt>
                <c:pt idx="10">
                  <c:v>2000</c:v>
                </c:pt>
                <c:pt idx="11">
                  <c:v>2010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'[DLOUHODOBÉ PŘEHLEDY.xlsx]Výměra lesů'!$C$29:$C$46</c:f>
              <c:numCache>
                <c:formatCode>#,##0</c:formatCode>
                <c:ptCount val="18"/>
                <c:pt idx="0">
                  <c:v>1974</c:v>
                </c:pt>
                <c:pt idx="1">
                  <c:v>2266</c:v>
                </c:pt>
                <c:pt idx="2">
                  <c:v>2223</c:v>
                </c:pt>
                <c:pt idx="3">
                  <c:v>2191</c:v>
                </c:pt>
                <c:pt idx="4">
                  <c:v>2341</c:v>
                </c:pt>
                <c:pt idx="5">
                  <c:v>2479</c:v>
                </c:pt>
                <c:pt idx="6">
                  <c:v>2574</c:v>
                </c:pt>
                <c:pt idx="7">
                  <c:v>2606</c:v>
                </c:pt>
                <c:pt idx="8">
                  <c:v>2623</c:v>
                </c:pt>
                <c:pt idx="9">
                  <c:v>2629</c:v>
                </c:pt>
                <c:pt idx="10">
                  <c:v>2637</c:v>
                </c:pt>
                <c:pt idx="11">
                  <c:v>2657</c:v>
                </c:pt>
                <c:pt idx="12">
                  <c:v>2664</c:v>
                </c:pt>
                <c:pt idx="13">
                  <c:v>2666</c:v>
                </c:pt>
                <c:pt idx="14">
                  <c:v>2668</c:v>
                </c:pt>
                <c:pt idx="15">
                  <c:v>2670</c:v>
                </c:pt>
                <c:pt idx="16">
                  <c:v>2672</c:v>
                </c:pt>
                <c:pt idx="17">
                  <c:v>2673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0C-4EAE-95B0-DBDD02A89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92848"/>
        <c:axId val="259593240"/>
      </c:barChart>
      <c:catAx>
        <c:axId val="25959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9593240"/>
        <c:crosses val="autoZero"/>
        <c:auto val="1"/>
        <c:lblAlgn val="ctr"/>
        <c:lblOffset val="100"/>
        <c:noMultiLvlLbl val="0"/>
      </c:catAx>
      <c:valAx>
        <c:axId val="259593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tis.</a:t>
                </a:r>
                <a:r>
                  <a:rPr lang="cs-CZ" baseline="0"/>
                  <a:t> ha</a:t>
                </a:r>
                <a:endParaRPr lang="cs-CZ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2595928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/>
            </a:pPr>
            <a:endParaRPr lang="cs-CZ"/>
          </a:p>
        </c:txPr>
      </c:dTable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61765741742346"/>
          <c:y val="0.13139801061799095"/>
          <c:w val="0.84973910509588857"/>
          <c:h val="0.76535451712001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 KULATÝ STŮL'!$A$5</c:f>
              <c:strCache>
                <c:ptCount val="1"/>
                <c:pt idx="0">
                  <c:v>Zásoba dříví celkem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KULATÝ STŮL'!$B$4:$D$4</c:f>
              <c:strCache>
                <c:ptCount val="3"/>
                <c:pt idx="0">
                  <c:v>NIL1 (2001-2004)</c:v>
                </c:pt>
                <c:pt idx="1">
                  <c:v>NIL2 (2011-2014)</c:v>
                </c:pt>
                <c:pt idx="2">
                  <c:v>NIL3 2019</c:v>
                </c:pt>
              </c:strCache>
            </c:strRef>
          </c:cat>
          <c:val>
            <c:numRef>
              <c:f>'2. KULATÝ STŮL'!$B$5:$D$5</c:f>
              <c:numCache>
                <c:formatCode>General</c:formatCode>
                <c:ptCount val="3"/>
                <c:pt idx="0">
                  <c:v>892.6</c:v>
                </c:pt>
                <c:pt idx="1">
                  <c:v>942.2</c:v>
                </c:pt>
                <c:pt idx="2">
                  <c:v>867.9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1-44EB-B381-CC9F4745A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383616"/>
        <c:axId val="426383944"/>
      </c:barChart>
      <c:catAx>
        <c:axId val="42638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6383944"/>
        <c:crosses val="autoZero"/>
        <c:auto val="1"/>
        <c:lblAlgn val="ctr"/>
        <c:lblOffset val="100"/>
        <c:noMultiLvlLbl val="0"/>
      </c:catAx>
      <c:valAx>
        <c:axId val="42638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mil.m</a:t>
                </a:r>
                <a:r>
                  <a:rPr lang="cs-CZ" baseline="30000" dirty="0"/>
                  <a:t>3</a:t>
                </a:r>
                <a:r>
                  <a:rPr lang="cs-CZ" dirty="0"/>
                  <a:t> b. k.</a:t>
                </a:r>
              </a:p>
            </c:rich>
          </c:tx>
          <c:layout>
            <c:manualLayout>
              <c:xMode val="edge"/>
              <c:yMode val="edge"/>
              <c:x val="1.5974440894568689E-2"/>
              <c:y val="0.39980557295394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638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 KULATÝ STŮL'!$A$28</c:f>
              <c:strCache>
                <c:ptCount val="1"/>
                <c:pt idx="0">
                  <c:v>Jehličnany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KULATÝ STŮL'!$B$27:$C$27</c:f>
              <c:strCache>
                <c:ptCount val="2"/>
                <c:pt idx="0">
                  <c:v>NIL2 (2011-2014)</c:v>
                </c:pt>
                <c:pt idx="1">
                  <c:v>NIL3 2019</c:v>
                </c:pt>
              </c:strCache>
            </c:strRef>
          </c:cat>
          <c:val>
            <c:numRef>
              <c:f>'2. KULATÝ STŮL'!$B$28:$C$28</c:f>
              <c:numCache>
                <c:formatCode>General</c:formatCode>
                <c:ptCount val="2"/>
                <c:pt idx="0">
                  <c:v>692.6</c:v>
                </c:pt>
                <c:pt idx="1">
                  <c:v>612.29999999999995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3-49BA-92D0-FD1A55503A4D}"/>
            </c:ext>
          </c:extLst>
        </c:ser>
        <c:ser>
          <c:idx val="1"/>
          <c:order val="1"/>
          <c:tx>
            <c:strRef>
              <c:f>'2. KULATÝ STŮL'!$A$29</c:f>
              <c:strCache>
                <c:ptCount val="1"/>
                <c:pt idx="0">
                  <c:v>Listnáče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KULATÝ STŮL'!$B$27:$C$27</c:f>
              <c:strCache>
                <c:ptCount val="2"/>
                <c:pt idx="0">
                  <c:v>NIL2 (2011-2014)</c:v>
                </c:pt>
                <c:pt idx="1">
                  <c:v>NIL3 2019</c:v>
                </c:pt>
              </c:strCache>
            </c:strRef>
          </c:cat>
          <c:val>
            <c:numRef>
              <c:f>'2. KULATÝ STŮL'!$B$29:$C$29</c:f>
              <c:numCache>
                <c:formatCode>General</c:formatCode>
                <c:ptCount val="2"/>
                <c:pt idx="0">
                  <c:v>249.6</c:v>
                </c:pt>
                <c:pt idx="1">
                  <c:v>255.6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3-49BA-92D0-FD1A55503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177424"/>
        <c:axId val="219185296"/>
      </c:barChart>
      <c:catAx>
        <c:axId val="21917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9185296"/>
        <c:crosses val="autoZero"/>
        <c:auto val="1"/>
        <c:lblAlgn val="ctr"/>
        <c:lblOffset val="100"/>
        <c:noMultiLvlLbl val="0"/>
      </c:catAx>
      <c:valAx>
        <c:axId val="21918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mil.m</a:t>
                </a:r>
                <a:r>
                  <a:rPr lang="cs-CZ" baseline="30000" dirty="0"/>
                  <a:t>3</a:t>
                </a:r>
                <a:r>
                  <a:rPr lang="cs-CZ" dirty="0"/>
                  <a:t> b. k.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917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27437673681303"/>
          <c:y val="0.92164309169176861"/>
          <c:w val="0.39984881566708552"/>
          <c:h val="6.1217431137475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cs-CZ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 KULATÝ STŮL'!$A$58</c:f>
              <c:strCache>
                <c:ptCount val="1"/>
                <c:pt idx="0">
                  <c:v>Zásoba smrku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KULATÝ STŮL'!$B$57:$C$57</c:f>
              <c:strCache>
                <c:ptCount val="2"/>
                <c:pt idx="0">
                  <c:v>NIL2 (2011-2014)</c:v>
                </c:pt>
                <c:pt idx="1">
                  <c:v>NIL3 2019</c:v>
                </c:pt>
              </c:strCache>
            </c:strRef>
          </c:cat>
          <c:val>
            <c:numRef>
              <c:f>'2. KULATÝ STŮL'!$B$58:$C$58</c:f>
              <c:numCache>
                <c:formatCode>General</c:formatCode>
                <c:ptCount val="2"/>
                <c:pt idx="0">
                  <c:v>510.7</c:v>
                </c:pt>
                <c:pt idx="1">
                  <c:v>430.2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1-469C-B2B6-601877F3D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010352"/>
        <c:axId val="474011992"/>
      </c:barChart>
      <c:catAx>
        <c:axId val="47401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4011992"/>
        <c:crosses val="autoZero"/>
        <c:auto val="1"/>
        <c:lblAlgn val="ctr"/>
        <c:lblOffset val="100"/>
        <c:noMultiLvlLbl val="0"/>
      </c:catAx>
      <c:valAx>
        <c:axId val="47401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mil.m</a:t>
                </a:r>
                <a:r>
                  <a:rPr lang="cs-CZ" baseline="30000" dirty="0"/>
                  <a:t>3</a:t>
                </a:r>
                <a:r>
                  <a:rPr lang="cs-CZ" dirty="0"/>
                  <a:t> b. k.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401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cs-CZ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59673502107322"/>
          <c:y val="0.13343822241129966"/>
          <c:w val="0.87519362218760077"/>
          <c:h val="0.63394003022349477"/>
        </c:manualLayout>
      </c:layout>
      <c:lineChart>
        <c:grouping val="standard"/>
        <c:varyColors val="0"/>
        <c:ser>
          <c:idx val="0"/>
          <c:order val="0"/>
          <c:tx>
            <c:strRef>
              <c:f>Obchod!$C$5:$C$6</c:f>
              <c:strCache>
                <c:ptCount val="2"/>
                <c:pt idx="1">
                  <c:v>VÝVOZ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476190476190476E-2"/>
                  <c:y val="-8.0808080808080815E-2"/>
                </c:manualLayout>
              </c:layout>
              <c:numFmt formatCode="#,##0.00" sourceLinked="0"/>
              <c:spPr>
                <a:noFill/>
              </c:spPr>
              <c:txPr>
                <a:bodyPr/>
                <a:lstStyle/>
                <a:p>
                  <a:pPr>
                    <a:defRPr sz="2000" b="1">
                      <a:latin typeface="+mn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9-4178-99EA-D83DAF0858FA}"/>
                </c:ext>
              </c:extLst>
            </c:dLbl>
            <c:dLbl>
              <c:idx val="7"/>
              <c:layout>
                <c:manualLayout>
                  <c:x val="-2.6666666666666668E-2"/>
                  <c:y val="-6.0606060606060608E-2"/>
                </c:manualLayout>
              </c:layout>
              <c:numFmt formatCode="#,##0.00" sourceLinked="0"/>
              <c:spPr>
                <a:noFill/>
              </c:spPr>
              <c:txPr>
                <a:bodyPr/>
                <a:lstStyle/>
                <a:p>
                  <a:pPr>
                    <a:defRPr sz="2000" b="1">
                      <a:latin typeface="+mn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59-4178-99EA-D83DAF0858FA}"/>
                </c:ext>
              </c:extLst>
            </c:dLbl>
            <c:dLbl>
              <c:idx val="16"/>
              <c:layout>
                <c:manualLayout>
                  <c:x val="-2.6501035196687249E-2"/>
                  <c:y val="-6.0606060606060608E-2"/>
                </c:manualLayout>
              </c:layout>
              <c:numFmt formatCode="#,##0.00" sourceLinked="0"/>
              <c:spPr>
                <a:noFill/>
              </c:spPr>
              <c:txPr>
                <a:bodyPr/>
                <a:lstStyle/>
                <a:p>
                  <a:pPr>
                    <a:defRPr sz="2000" b="1">
                      <a:latin typeface="+mn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59-4178-99EA-D83DAF0858FA}"/>
                </c:ext>
              </c:extLst>
            </c:dLbl>
            <c:dLbl>
              <c:idx val="22"/>
              <c:layout>
                <c:manualLayout>
                  <c:x val="-5.4840750896435454E-2"/>
                  <c:y val="-7.762769756249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59-4178-99EA-D83DAF0858FA}"/>
                </c:ext>
              </c:extLst>
            </c:dLbl>
            <c:dLbl>
              <c:idx val="23"/>
              <c:layout>
                <c:manualLayout>
                  <c:x val="-1.9686423398720381E-2"/>
                  <c:y val="-8.694302126998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59-4178-99EA-D83DAF085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+mn-lt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Obchod!$B$7:$B$30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Obchod!$C$7:$C$30</c:f>
              <c:numCache>
                <c:formatCode>0.00</c:formatCode>
                <c:ptCount val="24"/>
                <c:pt idx="0">
                  <c:v>1.7</c:v>
                </c:pt>
                <c:pt idx="1">
                  <c:v>1.7350000000000001</c:v>
                </c:pt>
                <c:pt idx="2">
                  <c:v>2.657</c:v>
                </c:pt>
                <c:pt idx="3">
                  <c:v>2.4969999999999999</c:v>
                </c:pt>
                <c:pt idx="4">
                  <c:v>2.5859999999999999</c:v>
                </c:pt>
                <c:pt idx="5">
                  <c:v>1.9</c:v>
                </c:pt>
                <c:pt idx="6">
                  <c:v>2.2999999999999998</c:v>
                </c:pt>
                <c:pt idx="7">
                  <c:v>2.0049999999999999</c:v>
                </c:pt>
                <c:pt idx="8">
                  <c:v>2.1549999999999998</c:v>
                </c:pt>
                <c:pt idx="9">
                  <c:v>2.4940000000000002</c:v>
                </c:pt>
                <c:pt idx="10">
                  <c:v>2.54</c:v>
                </c:pt>
                <c:pt idx="11">
                  <c:v>2.4340000000000002</c:v>
                </c:pt>
                <c:pt idx="12">
                  <c:v>2.851</c:v>
                </c:pt>
                <c:pt idx="13">
                  <c:v>2.06</c:v>
                </c:pt>
                <c:pt idx="14">
                  <c:v>4.1139999999999999</c:v>
                </c:pt>
                <c:pt idx="15">
                  <c:v>3.76</c:v>
                </c:pt>
                <c:pt idx="16">
                  <c:v>4.66</c:v>
                </c:pt>
                <c:pt idx="17">
                  <c:v>3.61</c:v>
                </c:pt>
                <c:pt idx="18">
                  <c:v>3.99</c:v>
                </c:pt>
                <c:pt idx="19">
                  <c:v>4.5999999999999996</c:v>
                </c:pt>
                <c:pt idx="20">
                  <c:v>4.24</c:v>
                </c:pt>
                <c:pt idx="21">
                  <c:v>5.23</c:v>
                </c:pt>
                <c:pt idx="22">
                  <c:v>6.38</c:v>
                </c:pt>
                <c:pt idx="23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359-4178-99EA-D83DAF0858FA}"/>
            </c:ext>
          </c:extLst>
        </c:ser>
        <c:ser>
          <c:idx val="1"/>
          <c:order val="1"/>
          <c:tx>
            <c:strRef>
              <c:f>Obchod!$D$5:$D$6</c:f>
              <c:strCache>
                <c:ptCount val="2"/>
                <c:pt idx="1">
                  <c:v>DOVOZ</c:v>
                </c:pt>
              </c:strCache>
            </c:strRef>
          </c:tx>
          <c:spPr>
            <a:ln w="66675">
              <a:solidFill>
                <a:srgbClr val="99CC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619047619047619E-2"/>
                  <c:y val="-5.656565656565656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000" b="1">
                      <a:latin typeface="+mn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59-4178-99EA-D83DAF0858FA}"/>
                </c:ext>
              </c:extLst>
            </c:dLbl>
            <c:dLbl>
              <c:idx val="8"/>
              <c:layout>
                <c:manualLayout>
                  <c:x val="-3.0476190476190476E-2"/>
                  <c:y val="-7.676767676767684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000" b="1">
                      <a:latin typeface="+mn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59-4178-99EA-D83DAF0858FA}"/>
                </c:ext>
              </c:extLst>
            </c:dLbl>
            <c:dLbl>
              <c:idx val="16"/>
              <c:layout>
                <c:manualLayout>
                  <c:x val="-2.0770895616657542E-2"/>
                  <c:y val="-5.952425238183809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000" b="1">
                      <a:latin typeface="+mn-lt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59-4178-99EA-D83DAF0858FA}"/>
                </c:ext>
              </c:extLst>
            </c:dLbl>
            <c:dLbl>
              <c:idx val="22"/>
              <c:layout>
                <c:manualLayout>
                  <c:x val="-3.3748154397806367E-2"/>
                  <c:y val="-9.625834497748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59-4178-99EA-D83DAF0858FA}"/>
                </c:ext>
              </c:extLst>
            </c:dLbl>
            <c:dLbl>
              <c:idx val="23"/>
              <c:layout>
                <c:manualLayout>
                  <c:x val="-1.4061730999085987E-3"/>
                  <c:y val="-9.625834497748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59-4178-99EA-D83DAF085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+mn-lt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Obchod!$B$7:$B$30</c:f>
              <c:strCach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strCache>
            </c:strRef>
          </c:cat>
          <c:val>
            <c:numRef>
              <c:f>Obchod!$D$7:$D$30</c:f>
              <c:numCache>
                <c:formatCode>0.00</c:formatCode>
                <c:ptCount val="24"/>
                <c:pt idx="0">
                  <c:v>0.18</c:v>
                </c:pt>
                <c:pt idx="1">
                  <c:v>0.248</c:v>
                </c:pt>
                <c:pt idx="2">
                  <c:v>0.505</c:v>
                </c:pt>
                <c:pt idx="3">
                  <c:v>0.78100000000000003</c:v>
                </c:pt>
                <c:pt idx="4">
                  <c:v>0.84199999999999997</c:v>
                </c:pt>
                <c:pt idx="5">
                  <c:v>0.104</c:v>
                </c:pt>
                <c:pt idx="6">
                  <c:v>0.8</c:v>
                </c:pt>
                <c:pt idx="7">
                  <c:v>0.78400000000000003</c:v>
                </c:pt>
                <c:pt idx="8">
                  <c:v>0.307</c:v>
                </c:pt>
                <c:pt idx="9">
                  <c:v>0.55500000000000005</c:v>
                </c:pt>
                <c:pt idx="10">
                  <c:v>0.96699999999999997</c:v>
                </c:pt>
                <c:pt idx="11">
                  <c:v>1.024</c:v>
                </c:pt>
                <c:pt idx="12">
                  <c:v>0.77800000000000002</c:v>
                </c:pt>
                <c:pt idx="13">
                  <c:v>0.67900000000000005</c:v>
                </c:pt>
                <c:pt idx="14">
                  <c:v>1.4159999999999999</c:v>
                </c:pt>
                <c:pt idx="15">
                  <c:v>1.9</c:v>
                </c:pt>
                <c:pt idx="16">
                  <c:v>2.76</c:v>
                </c:pt>
                <c:pt idx="17">
                  <c:v>1.75</c:v>
                </c:pt>
                <c:pt idx="18">
                  <c:v>2.16</c:v>
                </c:pt>
                <c:pt idx="19">
                  <c:v>2.1</c:v>
                </c:pt>
                <c:pt idx="20">
                  <c:v>1.98</c:v>
                </c:pt>
                <c:pt idx="21">
                  <c:v>1.8</c:v>
                </c:pt>
                <c:pt idx="22">
                  <c:v>1.62</c:v>
                </c:pt>
                <c:pt idx="2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359-4178-99EA-D83DAF085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4992656"/>
        <c:axId val="264993048"/>
      </c:lineChart>
      <c:catAx>
        <c:axId val="26499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64993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49930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 b="0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cs-CZ" sz="2400" b="1" i="0" u="none" strike="noStrike" baseline="0">
                    <a:solidFill>
                      <a:srgbClr val="000000"/>
                    </a:solidFill>
                    <a:latin typeface="+mn-lt"/>
                    <a:cs typeface="Arial"/>
                  </a:rPr>
                  <a:t>mil. m</a:t>
                </a:r>
                <a:r>
                  <a:rPr lang="cs-CZ" sz="2400" b="1" i="0" u="none" strike="noStrike" baseline="30000">
                    <a:solidFill>
                      <a:srgbClr val="000000"/>
                    </a:solidFill>
                    <a:latin typeface="+mn-lt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1.7669796623015706E-2"/>
              <c:y val="0.3716567247275908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64992656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</c:dTable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3959514407851"/>
          <c:y val="0.24049919027101097"/>
          <c:w val="0.81469270671874672"/>
          <c:h val="0.62156791595389904"/>
        </c:manualLayout>
      </c:layout>
      <c:lineChart>
        <c:grouping val="standard"/>
        <c:varyColors val="0"/>
        <c:ser>
          <c:idx val="0"/>
          <c:order val="0"/>
          <c:tx>
            <c:strRef>
              <c:f>'Podnikatelský důchod čistý'!$C$8:$C$11</c:f>
              <c:strCache>
                <c:ptCount val="4"/>
                <c:pt idx="0">
                  <c:v>Podnikatelský důchod (čistý)</c:v>
                </c:pt>
                <c:pt idx="3">
                  <c:v>mil. Kč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88888888888889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71-4A1F-9F89-A810061AEF35}"/>
                </c:ext>
              </c:extLst>
            </c:dLbl>
            <c:dLbl>
              <c:idx val="2"/>
              <c:layout>
                <c:manualLayout>
                  <c:x val="-0.12808398950131233"/>
                  <c:y val="5.9359022483120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71-4A1F-9F89-A810061AEF35}"/>
                </c:ext>
              </c:extLst>
            </c:dLbl>
            <c:dLbl>
              <c:idx val="3"/>
              <c:layout>
                <c:manualLayout>
                  <c:x val="-4.9868766404199474E-2"/>
                  <c:y val="5.7464306088655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71-4A1F-9F89-A810061AEF35}"/>
                </c:ext>
              </c:extLst>
            </c:dLbl>
            <c:dLbl>
              <c:idx val="8"/>
              <c:layout>
                <c:manualLayout>
                  <c:x val="-0.18055555555555566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71-4A1F-9F89-A810061AEF35}"/>
                </c:ext>
              </c:extLst>
            </c:dLbl>
            <c:dLbl>
              <c:idx val="9"/>
              <c:layout>
                <c:manualLayout>
                  <c:x val="-2.5000000000000001E-2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71-4A1F-9F89-A810061AEF35}"/>
                </c:ext>
              </c:extLst>
            </c:dLbl>
            <c:dLbl>
              <c:idx val="12"/>
              <c:layout>
                <c:manualLayout>
                  <c:x val="-1.0126580932711262E-2"/>
                  <c:y val="-0.12426461847597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71-4A1F-9F89-A810061AE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'Podnikatelský důchod čistý'!$B$12:$B$24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'Podnikatelský důchod čistý'!$C$12:$C$24</c:f>
              <c:numCache>
                <c:formatCode>#,##0.00</c:formatCode>
                <c:ptCount val="13"/>
                <c:pt idx="0">
                  <c:v>7423.4</c:v>
                </c:pt>
                <c:pt idx="1">
                  <c:v>7074.8</c:v>
                </c:pt>
                <c:pt idx="2">
                  <c:v>5938.4</c:v>
                </c:pt>
                <c:pt idx="3">
                  <c:v>5778.4</c:v>
                </c:pt>
                <c:pt idx="4">
                  <c:v>8029.3</c:v>
                </c:pt>
                <c:pt idx="5">
                  <c:v>15543</c:v>
                </c:pt>
                <c:pt idx="6">
                  <c:v>18863</c:v>
                </c:pt>
                <c:pt idx="7">
                  <c:v>20769</c:v>
                </c:pt>
                <c:pt idx="8">
                  <c:v>21243</c:v>
                </c:pt>
                <c:pt idx="9">
                  <c:v>21465</c:v>
                </c:pt>
                <c:pt idx="10">
                  <c:v>20315</c:v>
                </c:pt>
                <c:pt idx="11">
                  <c:v>20986</c:v>
                </c:pt>
                <c:pt idx="12">
                  <c:v>19281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471-4A1F-9F89-A810061A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220192"/>
        <c:axId val="266220584"/>
      </c:lineChart>
      <c:catAx>
        <c:axId val="26622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6220584"/>
        <c:crosses val="autoZero"/>
        <c:auto val="1"/>
        <c:lblAlgn val="ctr"/>
        <c:lblOffset val="100"/>
        <c:noMultiLvlLbl val="0"/>
      </c:catAx>
      <c:valAx>
        <c:axId val="26622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/>
                  <a:t>mil. Kč</a:t>
                </a:r>
              </a:p>
            </c:rich>
          </c:tx>
          <c:layout>
            <c:manualLayout>
              <c:xMode val="edge"/>
              <c:yMode val="edge"/>
              <c:x val="8.4612766588555537E-3"/>
              <c:y val="0.38641791137990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622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cs-CZ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265165402278753E-2"/>
          <c:y val="0.16421540930376843"/>
          <c:w val="0.87381212710643341"/>
          <c:h val="0.570251301685318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ČSÚ!$B$79</c:f>
              <c:strCache>
                <c:ptCount val="1"/>
                <c:pt idx="0">
                  <c:v>zaměstnanci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8720461666429626E-2"/>
                  <c:y val="-0.11380009642559227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69-4BDF-B98C-8383D9B1BE22}"/>
                </c:ext>
              </c:extLst>
            </c:dLbl>
            <c:dLbl>
              <c:idx val="26"/>
              <c:layout>
                <c:manualLayout>
                  <c:x val="-3.5124919729861352E-4"/>
                  <c:y val="-2.729180070641986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69-4BDF-B98C-8383D9B1BE2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ČSÚ!$C$78:$AC$78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ČSÚ!$C$79:$AC$79</c:f>
              <c:numCache>
                <c:formatCode>#,##0</c:formatCode>
                <c:ptCount val="27"/>
                <c:pt idx="0">
                  <c:v>38431</c:v>
                </c:pt>
                <c:pt idx="1">
                  <c:v>38712</c:v>
                </c:pt>
                <c:pt idx="2">
                  <c:v>39308</c:v>
                </c:pt>
                <c:pt idx="3">
                  <c:v>38321</c:v>
                </c:pt>
                <c:pt idx="4">
                  <c:v>35568</c:v>
                </c:pt>
                <c:pt idx="5">
                  <c:v>33016</c:v>
                </c:pt>
                <c:pt idx="6">
                  <c:v>32970</c:v>
                </c:pt>
                <c:pt idx="7">
                  <c:v>29366</c:v>
                </c:pt>
                <c:pt idx="8">
                  <c:v>25940</c:v>
                </c:pt>
                <c:pt idx="9">
                  <c:v>24491</c:v>
                </c:pt>
                <c:pt idx="10">
                  <c:v>22445</c:v>
                </c:pt>
                <c:pt idx="11">
                  <c:v>22347</c:v>
                </c:pt>
                <c:pt idx="12">
                  <c:v>22397</c:v>
                </c:pt>
                <c:pt idx="13">
                  <c:v>21837</c:v>
                </c:pt>
                <c:pt idx="14">
                  <c:v>20157</c:v>
                </c:pt>
                <c:pt idx="15">
                  <c:v>19847</c:v>
                </c:pt>
                <c:pt idx="16">
                  <c:v>20159</c:v>
                </c:pt>
                <c:pt idx="17">
                  <c:v>17054</c:v>
                </c:pt>
                <c:pt idx="18">
                  <c:v>17546</c:v>
                </c:pt>
                <c:pt idx="19">
                  <c:v>16093</c:v>
                </c:pt>
                <c:pt idx="20">
                  <c:v>15010</c:v>
                </c:pt>
                <c:pt idx="21">
                  <c:v>14896</c:v>
                </c:pt>
                <c:pt idx="22">
                  <c:v>14509</c:v>
                </c:pt>
                <c:pt idx="23">
                  <c:v>14667</c:v>
                </c:pt>
                <c:pt idx="24">
                  <c:v>14983</c:v>
                </c:pt>
                <c:pt idx="25">
                  <c:v>15036</c:v>
                </c:pt>
                <c:pt idx="26">
                  <c:v>15037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69-4BDF-B98C-8383D9B1BE22}"/>
            </c:ext>
          </c:extLst>
        </c:ser>
        <c:ser>
          <c:idx val="1"/>
          <c:order val="1"/>
          <c:tx>
            <c:strRef>
              <c:f>ČSÚ!$B$80</c:f>
              <c:strCache>
                <c:ptCount val="1"/>
                <c:pt idx="0">
                  <c:v>sebezaměstnaní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1894461468178564E-2"/>
                  <c:y val="5.1139144934159919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69-4BDF-B98C-8383D9B1BE22}"/>
                </c:ext>
              </c:extLst>
            </c:dLbl>
            <c:dLbl>
              <c:idx val="26"/>
              <c:layout>
                <c:manualLayout>
                  <c:x val="3.7084502368238452E-2"/>
                  <c:y val="-0.1555385764180198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69-4BDF-B98C-8383D9B1BE2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ČSÚ!$C$78:$AC$78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ČSÚ!$C$80:$AC$80</c:f>
              <c:numCache>
                <c:formatCode>#,##0</c:formatCode>
                <c:ptCount val="27"/>
                <c:pt idx="0">
                  <c:v>5755</c:v>
                </c:pt>
                <c:pt idx="1">
                  <c:v>5917</c:v>
                </c:pt>
                <c:pt idx="2">
                  <c:v>7876</c:v>
                </c:pt>
                <c:pt idx="3">
                  <c:v>7307</c:v>
                </c:pt>
                <c:pt idx="4">
                  <c:v>7328</c:v>
                </c:pt>
                <c:pt idx="5">
                  <c:v>7920</c:v>
                </c:pt>
                <c:pt idx="6">
                  <c:v>7141</c:v>
                </c:pt>
                <c:pt idx="7">
                  <c:v>8291</c:v>
                </c:pt>
                <c:pt idx="8">
                  <c:v>9767</c:v>
                </c:pt>
                <c:pt idx="9">
                  <c:v>9847</c:v>
                </c:pt>
                <c:pt idx="10">
                  <c:v>10370</c:v>
                </c:pt>
                <c:pt idx="11">
                  <c:v>11216</c:v>
                </c:pt>
                <c:pt idx="12">
                  <c:v>10129</c:v>
                </c:pt>
                <c:pt idx="13">
                  <c:v>10348</c:v>
                </c:pt>
                <c:pt idx="14">
                  <c:v>10289</c:v>
                </c:pt>
                <c:pt idx="15">
                  <c:v>8436</c:v>
                </c:pt>
                <c:pt idx="16">
                  <c:v>8698</c:v>
                </c:pt>
                <c:pt idx="17">
                  <c:v>8907</c:v>
                </c:pt>
                <c:pt idx="18">
                  <c:v>9288</c:v>
                </c:pt>
                <c:pt idx="19">
                  <c:v>8549</c:v>
                </c:pt>
                <c:pt idx="20">
                  <c:v>8484</c:v>
                </c:pt>
                <c:pt idx="21">
                  <c:v>7710</c:v>
                </c:pt>
                <c:pt idx="22">
                  <c:v>8111</c:v>
                </c:pt>
                <c:pt idx="23">
                  <c:v>6835</c:v>
                </c:pt>
                <c:pt idx="24">
                  <c:v>6884</c:v>
                </c:pt>
                <c:pt idx="25">
                  <c:v>6789</c:v>
                </c:pt>
                <c:pt idx="26">
                  <c:v>6035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69-4BDF-B98C-8383D9B1B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770616"/>
        <c:axId val="446771008"/>
      </c:barChart>
      <c:catAx>
        <c:axId val="446770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Rok</a:t>
                </a:r>
              </a:p>
            </c:rich>
          </c:tx>
          <c:layout>
            <c:manualLayout>
              <c:xMode val="edge"/>
              <c:yMode val="edge"/>
              <c:x val="0.96046937466338222"/>
              <c:y val="0.76649501749508431"/>
            </c:manualLayout>
          </c:layout>
          <c:overlay val="0"/>
        </c:title>
        <c:numFmt formatCode="General" sourceLinked="1"/>
        <c:majorTickMark val="none"/>
        <c:minorTickMark val="out"/>
        <c:tickLblPos val="nextTo"/>
        <c:txPr>
          <a:bodyPr rot="-2400000" vert="horz" anchor="ctr" anchorCtr="0"/>
          <a:lstStyle/>
          <a:p>
            <a:pPr>
              <a:defRPr sz="1200" baseline="0"/>
            </a:pPr>
            <a:endParaRPr lang="cs-CZ"/>
          </a:p>
        </c:txPr>
        <c:crossAx val="446771008"/>
        <c:crosses val="autoZero"/>
        <c:auto val="0"/>
        <c:lblAlgn val="ctr"/>
        <c:lblOffset val="100"/>
        <c:noMultiLvlLbl val="0"/>
      </c:catAx>
      <c:valAx>
        <c:axId val="446771008"/>
        <c:scaling>
          <c:orientation val="minMax"/>
        </c:scaling>
        <c:delete val="0"/>
        <c:axPos val="l"/>
        <c:majorGridlines/>
        <c:title>
          <c:tx>
            <c:rich>
              <a:bodyPr rot="0" vert="horz" anchor="t" anchorCtr="0"/>
              <a:lstStyle/>
              <a:p>
                <a:pPr>
                  <a:defRPr/>
                </a:pPr>
                <a:r>
                  <a:rPr lang="cs-CZ"/>
                  <a:t>Počet osob</a:t>
                </a:r>
              </a:p>
            </c:rich>
          </c:tx>
          <c:layout>
            <c:manualLayout>
              <c:xMode val="edge"/>
              <c:yMode val="edge"/>
              <c:x val="1.3228075181145152E-2"/>
              <c:y val="6.955555410180076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46770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853638782767181"/>
          <c:y val="0.85911329446321316"/>
          <c:w val="0.25901769518684903"/>
          <c:h val="5.6806356849376925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265148900276822E-2"/>
          <c:y val="5.9014020044647432E-2"/>
          <c:w val="0.85821721104929849"/>
          <c:h val="0.607357300977947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ČSÚ!$A$88</c:f>
              <c:strCache>
                <c:ptCount val="1"/>
                <c:pt idx="0">
                  <c:v>Lesnictví a těžba dřeva</c:v>
                </c:pt>
              </c:strCache>
            </c:strRef>
          </c:tx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50-4409-A2B3-07C9B3ADE631}"/>
                </c:ext>
              </c:extLst>
            </c:dLbl>
            <c:dLbl>
              <c:idx val="26"/>
              <c:layout>
                <c:manualLayout>
                  <c:x val="3.769067618014469E-2"/>
                  <c:y val="-3.752094198245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50-4409-A2B3-07C9B3ADE63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ČSÚ!$C$78:$AC$78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ČSÚ!$C$88:$AC$88</c:f>
              <c:numCache>
                <c:formatCode>#,##0</c:formatCode>
                <c:ptCount val="27"/>
                <c:pt idx="0">
                  <c:v>44186</c:v>
                </c:pt>
                <c:pt idx="1">
                  <c:v>44629</c:v>
                </c:pt>
                <c:pt idx="2">
                  <c:v>47184</c:v>
                </c:pt>
                <c:pt idx="3">
                  <c:v>45628</c:v>
                </c:pt>
                <c:pt idx="4">
                  <c:v>42896</c:v>
                </c:pt>
                <c:pt idx="5">
                  <c:v>40936</c:v>
                </c:pt>
                <c:pt idx="6">
                  <c:v>40111</c:v>
                </c:pt>
                <c:pt idx="7">
                  <c:v>37657</c:v>
                </c:pt>
                <c:pt idx="8">
                  <c:v>35707</c:v>
                </c:pt>
                <c:pt idx="9">
                  <c:v>34338</c:v>
                </c:pt>
                <c:pt idx="10">
                  <c:v>32815</c:v>
                </c:pt>
                <c:pt idx="11">
                  <c:v>33563</c:v>
                </c:pt>
                <c:pt idx="12">
                  <c:v>32526</c:v>
                </c:pt>
                <c:pt idx="13">
                  <c:v>32185</c:v>
                </c:pt>
                <c:pt idx="14">
                  <c:v>30446</c:v>
                </c:pt>
                <c:pt idx="15">
                  <c:v>28283</c:v>
                </c:pt>
                <c:pt idx="16">
                  <c:v>28857</c:v>
                </c:pt>
                <c:pt idx="17">
                  <c:v>25961</c:v>
                </c:pt>
                <c:pt idx="18">
                  <c:v>26834</c:v>
                </c:pt>
                <c:pt idx="19">
                  <c:v>24642</c:v>
                </c:pt>
                <c:pt idx="20">
                  <c:v>23494</c:v>
                </c:pt>
                <c:pt idx="21">
                  <c:v>22606</c:v>
                </c:pt>
                <c:pt idx="22">
                  <c:v>22620</c:v>
                </c:pt>
                <c:pt idx="23">
                  <c:v>21502</c:v>
                </c:pt>
                <c:pt idx="24">
                  <c:v>21867</c:v>
                </c:pt>
                <c:pt idx="25">
                  <c:v>21825</c:v>
                </c:pt>
                <c:pt idx="26">
                  <c:v>21072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50-4409-A2B3-07C9B3ADE631}"/>
            </c:ext>
          </c:extLst>
        </c:ser>
        <c:ser>
          <c:idx val="1"/>
          <c:order val="1"/>
          <c:tx>
            <c:strRef>
              <c:f>ČSÚ!$A$89</c:f>
              <c:strCache>
                <c:ptCount val="1"/>
                <c:pt idx="0">
                  <c:v>Zpracování dřeva, výroba dřevěných, korkových, proutěných a slaměných výrobků, kromě nábytku</c:v>
                </c:pt>
              </c:strCache>
            </c:strRef>
          </c:tx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50-4409-A2B3-07C9B3ADE631}"/>
                </c:ext>
              </c:extLst>
            </c:dLbl>
            <c:dLbl>
              <c:idx val="26"/>
              <c:layout>
                <c:manualLayout>
                  <c:x val="4.1606289593771585E-2"/>
                  <c:y val="-5.3601345689217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50-4409-A2B3-07C9B3ADE63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ČSÚ!$C$78:$AC$78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ČSÚ!$C$89:$AC$89</c:f>
              <c:numCache>
                <c:formatCode>#,##0</c:formatCode>
                <c:ptCount val="27"/>
                <c:pt idx="0">
                  <c:v>75121</c:v>
                </c:pt>
                <c:pt idx="1">
                  <c:v>76118</c:v>
                </c:pt>
                <c:pt idx="2">
                  <c:v>77152</c:v>
                </c:pt>
                <c:pt idx="3">
                  <c:v>77844</c:v>
                </c:pt>
                <c:pt idx="4">
                  <c:v>73770</c:v>
                </c:pt>
                <c:pt idx="5">
                  <c:v>68449</c:v>
                </c:pt>
                <c:pt idx="6">
                  <c:v>66282</c:v>
                </c:pt>
                <c:pt idx="7">
                  <c:v>66545</c:v>
                </c:pt>
                <c:pt idx="8">
                  <c:v>68885</c:v>
                </c:pt>
                <c:pt idx="9">
                  <c:v>71919</c:v>
                </c:pt>
                <c:pt idx="10">
                  <c:v>74157</c:v>
                </c:pt>
                <c:pt idx="11">
                  <c:v>76916</c:v>
                </c:pt>
                <c:pt idx="12">
                  <c:v>74837</c:v>
                </c:pt>
                <c:pt idx="13">
                  <c:v>74617</c:v>
                </c:pt>
                <c:pt idx="14">
                  <c:v>70855</c:v>
                </c:pt>
                <c:pt idx="15">
                  <c:v>70591</c:v>
                </c:pt>
                <c:pt idx="16">
                  <c:v>64668</c:v>
                </c:pt>
                <c:pt idx="17">
                  <c:v>66244</c:v>
                </c:pt>
                <c:pt idx="18">
                  <c:v>63984</c:v>
                </c:pt>
                <c:pt idx="19">
                  <c:v>60915</c:v>
                </c:pt>
                <c:pt idx="20">
                  <c:v>59984</c:v>
                </c:pt>
                <c:pt idx="21">
                  <c:v>58668</c:v>
                </c:pt>
                <c:pt idx="22">
                  <c:v>57942</c:v>
                </c:pt>
                <c:pt idx="23">
                  <c:v>57249</c:v>
                </c:pt>
                <c:pt idx="24">
                  <c:v>57149</c:v>
                </c:pt>
                <c:pt idx="25">
                  <c:v>56268</c:v>
                </c:pt>
                <c:pt idx="26">
                  <c:v>55075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50-4409-A2B3-07C9B3ADE631}"/>
            </c:ext>
          </c:extLst>
        </c:ser>
        <c:ser>
          <c:idx val="2"/>
          <c:order val="2"/>
          <c:tx>
            <c:strRef>
              <c:f>ČSÚ!$A$90</c:f>
              <c:strCache>
                <c:ptCount val="1"/>
                <c:pt idx="0">
                  <c:v>Výroba papíru a výrobků z papíru</c:v>
                </c:pt>
              </c:strCache>
            </c:strRef>
          </c:tx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50-4409-A2B3-07C9B3ADE631}"/>
                </c:ext>
              </c:extLst>
            </c:dLbl>
            <c:dLbl>
              <c:idx val="26"/>
              <c:layout>
                <c:manualLayout>
                  <c:x val="4.0303888191198269E-2"/>
                  <c:y val="-2.948074012906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50-4409-A2B3-07C9B3ADE63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ČSÚ!$C$78:$AC$78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ČSÚ!$C$90:$AC$90</c:f>
              <c:numCache>
                <c:formatCode>#,##0</c:formatCode>
                <c:ptCount val="27"/>
                <c:pt idx="0">
                  <c:v>28597</c:v>
                </c:pt>
                <c:pt idx="1">
                  <c:v>28523</c:v>
                </c:pt>
                <c:pt idx="2">
                  <c:v>28585</c:v>
                </c:pt>
                <c:pt idx="3">
                  <c:v>26747</c:v>
                </c:pt>
                <c:pt idx="4">
                  <c:v>25082</c:v>
                </c:pt>
                <c:pt idx="5">
                  <c:v>24650</c:v>
                </c:pt>
                <c:pt idx="6">
                  <c:v>22997</c:v>
                </c:pt>
                <c:pt idx="7">
                  <c:v>21838</c:v>
                </c:pt>
                <c:pt idx="8">
                  <c:v>21758</c:v>
                </c:pt>
                <c:pt idx="9">
                  <c:v>21471</c:v>
                </c:pt>
                <c:pt idx="10">
                  <c:v>19849</c:v>
                </c:pt>
                <c:pt idx="11">
                  <c:v>20913</c:v>
                </c:pt>
                <c:pt idx="12">
                  <c:v>20723</c:v>
                </c:pt>
                <c:pt idx="13">
                  <c:v>20786</c:v>
                </c:pt>
                <c:pt idx="14">
                  <c:v>22435</c:v>
                </c:pt>
                <c:pt idx="15">
                  <c:v>20546</c:v>
                </c:pt>
                <c:pt idx="16">
                  <c:v>20571</c:v>
                </c:pt>
                <c:pt idx="17">
                  <c:v>19812</c:v>
                </c:pt>
                <c:pt idx="18">
                  <c:v>19766</c:v>
                </c:pt>
                <c:pt idx="19">
                  <c:v>19996</c:v>
                </c:pt>
                <c:pt idx="20">
                  <c:v>20261</c:v>
                </c:pt>
                <c:pt idx="21">
                  <c:v>20313</c:v>
                </c:pt>
                <c:pt idx="22">
                  <c:v>21465</c:v>
                </c:pt>
                <c:pt idx="23">
                  <c:v>21974</c:v>
                </c:pt>
                <c:pt idx="24">
                  <c:v>22637</c:v>
                </c:pt>
                <c:pt idx="25">
                  <c:v>22931</c:v>
                </c:pt>
                <c:pt idx="26">
                  <c:v>22818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50-4409-A2B3-07C9B3ADE631}"/>
            </c:ext>
          </c:extLst>
        </c:ser>
        <c:ser>
          <c:idx val="3"/>
          <c:order val="3"/>
          <c:tx>
            <c:strRef>
              <c:f>ČSÚ!$A$91</c:f>
              <c:strCache>
                <c:ptCount val="1"/>
                <c:pt idx="0">
                  <c:v>Výroba nábytku</c:v>
                </c:pt>
              </c:strCache>
            </c:strRef>
          </c:tx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50-4409-A2B3-07C9B3ADE631}"/>
                </c:ext>
              </c:extLst>
            </c:dLbl>
            <c:dLbl>
              <c:idx val="26"/>
              <c:layout>
                <c:manualLayout>
                  <c:x val="4.0326449475337339E-2"/>
                  <c:y val="-0.10184255680951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50-4409-A2B3-07C9B3ADE63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ČSÚ!$C$78:$AC$78</c:f>
              <c:numCache>
                <c:formatCode>General</c:formatCode>
                <c:ptCount val="27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</c:numCache>
            </c:numRef>
          </c:cat>
          <c:val>
            <c:numRef>
              <c:f>ČSÚ!$C$91:$AC$91</c:f>
              <c:numCache>
                <c:formatCode>#,##0</c:formatCode>
                <c:ptCount val="27"/>
                <c:pt idx="0">
                  <c:v>24628</c:v>
                </c:pt>
                <c:pt idx="1">
                  <c:v>24845</c:v>
                </c:pt>
                <c:pt idx="2">
                  <c:v>29074</c:v>
                </c:pt>
                <c:pt idx="3">
                  <c:v>27812</c:v>
                </c:pt>
                <c:pt idx="4">
                  <c:v>30212</c:v>
                </c:pt>
                <c:pt idx="5">
                  <c:v>31255</c:v>
                </c:pt>
                <c:pt idx="6">
                  <c:v>31687</c:v>
                </c:pt>
                <c:pt idx="7">
                  <c:v>34853</c:v>
                </c:pt>
                <c:pt idx="8">
                  <c:v>36987</c:v>
                </c:pt>
                <c:pt idx="9">
                  <c:v>37872</c:v>
                </c:pt>
                <c:pt idx="10">
                  <c:v>36903</c:v>
                </c:pt>
                <c:pt idx="11">
                  <c:v>37130</c:v>
                </c:pt>
                <c:pt idx="12">
                  <c:v>37110</c:v>
                </c:pt>
                <c:pt idx="13">
                  <c:v>36193</c:v>
                </c:pt>
                <c:pt idx="14">
                  <c:v>39174</c:v>
                </c:pt>
                <c:pt idx="15">
                  <c:v>41705</c:v>
                </c:pt>
                <c:pt idx="16">
                  <c:v>42287</c:v>
                </c:pt>
                <c:pt idx="17">
                  <c:v>37976</c:v>
                </c:pt>
                <c:pt idx="18">
                  <c:v>38501</c:v>
                </c:pt>
                <c:pt idx="19">
                  <c:v>36813</c:v>
                </c:pt>
                <c:pt idx="20">
                  <c:v>36248</c:v>
                </c:pt>
                <c:pt idx="21">
                  <c:v>35599</c:v>
                </c:pt>
                <c:pt idx="22">
                  <c:v>35664</c:v>
                </c:pt>
                <c:pt idx="23">
                  <c:v>35493</c:v>
                </c:pt>
                <c:pt idx="24">
                  <c:v>34636</c:v>
                </c:pt>
                <c:pt idx="25">
                  <c:v>33567</c:v>
                </c:pt>
                <c:pt idx="26">
                  <c:v>32760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50-4409-A2B3-07C9B3ADE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768264"/>
        <c:axId val="446768656"/>
      </c:barChart>
      <c:catAx>
        <c:axId val="446768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Rok</a:t>
                </a:r>
              </a:p>
            </c:rich>
          </c:tx>
          <c:layout>
            <c:manualLayout>
              <c:xMode val="edge"/>
              <c:yMode val="edge"/>
              <c:x val="0.95397152281658981"/>
              <c:y val="0.76649502277740644"/>
            </c:manualLayout>
          </c:layout>
          <c:overlay val="0"/>
        </c:title>
        <c:numFmt formatCode="General" sourceLinked="1"/>
        <c:majorTickMark val="none"/>
        <c:minorTickMark val="out"/>
        <c:tickLblPos val="nextTo"/>
        <c:txPr>
          <a:bodyPr rot="-5400000" vert="horz" anchor="ctr" anchorCtr="0"/>
          <a:lstStyle/>
          <a:p>
            <a:pPr>
              <a:defRPr sz="1200" baseline="0"/>
            </a:pPr>
            <a:endParaRPr lang="cs-CZ"/>
          </a:p>
        </c:txPr>
        <c:crossAx val="446768656"/>
        <c:crosses val="autoZero"/>
        <c:auto val="0"/>
        <c:lblAlgn val="ctr"/>
        <c:lblOffset val="100"/>
        <c:noMultiLvlLbl val="0"/>
      </c:catAx>
      <c:valAx>
        <c:axId val="446768656"/>
        <c:scaling>
          <c:orientation val="minMax"/>
        </c:scaling>
        <c:delete val="0"/>
        <c:axPos val="l"/>
        <c:majorGridlines/>
        <c:title>
          <c:tx>
            <c:rich>
              <a:bodyPr rot="0" vert="horz" anchor="t" anchorCtr="0"/>
              <a:lstStyle/>
              <a:p>
                <a:pPr>
                  <a:defRPr/>
                </a:pPr>
                <a:r>
                  <a:rPr lang="cs-CZ"/>
                  <a:t>Počet osob</a:t>
                </a:r>
              </a:p>
            </c:rich>
          </c:tx>
          <c:layout>
            <c:manualLayout>
              <c:xMode val="edge"/>
              <c:yMode val="edge"/>
              <c:x val="1.3228075181145152E-2"/>
              <c:y val="6.955555410180076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46768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612856672658683"/>
          <c:y val="0.75164831264419341"/>
          <c:w val="0.64610839641829332"/>
          <c:h val="0.24835168735580651"/>
        </c:manualLayout>
      </c:layout>
      <c:overlay val="0"/>
      <c:spPr>
        <a:noFill/>
        <a:ln>
          <a:noFill/>
        </a:ln>
        <a:effectLst/>
      </c:spPr>
      <c:txPr>
        <a:bodyPr rot="0" anchor="ctr" anchorCtr="0"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c:rich>
      </c:tx>
      <c:layout>
        <c:manualLayout>
          <c:xMode val="edge"/>
          <c:yMode val="edge"/>
          <c:x val="0.21626084650007479"/>
          <c:y val="9.92063492063492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2355738141427987E-2"/>
          <c:y val="2.4124608536325125E-2"/>
          <c:w val="0.87227994598501279"/>
          <c:h val="0.7598113699006136"/>
        </c:manualLayout>
      </c:layout>
      <c:lineChart>
        <c:grouping val="standard"/>
        <c:varyColors val="0"/>
        <c:ser>
          <c:idx val="0"/>
          <c:order val="0"/>
          <c:tx>
            <c:v>OLIL 1950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KRAJE!$B$7:$B$20</c:f>
              <c:strCache>
                <c:ptCount val="14"/>
                <c:pt idx="0">
                  <c:v>Hlavní město Praha</c:v>
                </c:pt>
                <c:pt idx="1">
                  <c:v>Jihomoravský</c:v>
                </c:pt>
                <c:pt idx="2">
                  <c:v>Vysočina</c:v>
                </c:pt>
                <c:pt idx="3">
                  <c:v>Středočeský</c:v>
                </c:pt>
                <c:pt idx="4">
                  <c:v>Plzeňský</c:v>
                </c:pt>
                <c:pt idx="5">
                  <c:v>Pardubický</c:v>
                </c:pt>
                <c:pt idx="6">
                  <c:v>Královéhradecký</c:v>
                </c:pt>
                <c:pt idx="7">
                  <c:v>Olomoucký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Jihočeský</c:v>
                </c:pt>
                <c:pt idx="11">
                  <c:v>Ústecký</c:v>
                </c:pt>
                <c:pt idx="12">
                  <c:v>Liberecký</c:v>
                </c:pt>
                <c:pt idx="13">
                  <c:v>Karlovarský</c:v>
                </c:pt>
              </c:strCache>
            </c:strRef>
          </c:cat>
          <c:val>
            <c:numRef>
              <c:f>KRAJE!$C$7:$C$20</c:f>
              <c:numCache>
                <c:formatCode>#,##0</c:formatCode>
                <c:ptCount val="14"/>
                <c:pt idx="0">
                  <c:v>5250.7544823163598</c:v>
                </c:pt>
                <c:pt idx="1">
                  <c:v>204914.984595082</c:v>
                </c:pt>
                <c:pt idx="2">
                  <c:v>206004.50795343102</c:v>
                </c:pt>
                <c:pt idx="3">
                  <c:v>301441.13551125099</c:v>
                </c:pt>
                <c:pt idx="4">
                  <c:v>303030.58433815499</c:v>
                </c:pt>
                <c:pt idx="5">
                  <c:v>129508.556641157</c:v>
                </c:pt>
                <c:pt idx="6">
                  <c:v>142184.73161210099</c:v>
                </c:pt>
                <c:pt idx="7">
                  <c:v>177923.79938880401</c:v>
                </c:pt>
                <c:pt idx="8">
                  <c:v>190682.28046848098</c:v>
                </c:pt>
                <c:pt idx="9">
                  <c:v>155521.30745072701</c:v>
                </c:pt>
                <c:pt idx="10">
                  <c:v>360950.30971242598</c:v>
                </c:pt>
                <c:pt idx="11">
                  <c:v>156175.26482383299</c:v>
                </c:pt>
                <c:pt idx="12">
                  <c:v>135884.28236116801</c:v>
                </c:pt>
                <c:pt idx="13">
                  <c:v>135018.65083424302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0A-4983-8DFD-4831CA8B64E0}"/>
            </c:ext>
          </c:extLst>
        </c:ser>
        <c:ser>
          <c:idx val="1"/>
          <c:order val="1"/>
          <c:tx>
            <c:v>OLIL 2016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KRAJE!$B$7:$B$20</c:f>
              <c:strCache>
                <c:ptCount val="14"/>
                <c:pt idx="0">
                  <c:v>Hlavní město Praha</c:v>
                </c:pt>
                <c:pt idx="1">
                  <c:v>Jihomoravský</c:v>
                </c:pt>
                <c:pt idx="2">
                  <c:v>Vysočina</c:v>
                </c:pt>
                <c:pt idx="3">
                  <c:v>Středočeský</c:v>
                </c:pt>
                <c:pt idx="4">
                  <c:v>Plzeňský</c:v>
                </c:pt>
                <c:pt idx="5">
                  <c:v>Pardubický</c:v>
                </c:pt>
                <c:pt idx="6">
                  <c:v>Královéhradecký</c:v>
                </c:pt>
                <c:pt idx="7">
                  <c:v>Olomoucký</c:v>
                </c:pt>
                <c:pt idx="8">
                  <c:v>Moravskoslezský</c:v>
                </c:pt>
                <c:pt idx="9">
                  <c:v>Zlínský</c:v>
                </c:pt>
                <c:pt idx="10">
                  <c:v>Jihočeský</c:v>
                </c:pt>
                <c:pt idx="11">
                  <c:v>Ústecký</c:v>
                </c:pt>
                <c:pt idx="12">
                  <c:v>Liberecký</c:v>
                </c:pt>
                <c:pt idx="13">
                  <c:v>Karlovarský</c:v>
                </c:pt>
              </c:strCache>
            </c:strRef>
          </c:cat>
          <c:val>
            <c:numRef>
              <c:f>KRAJE!$D$7:$D$20</c:f>
              <c:numCache>
                <c:formatCode>#,##0</c:formatCode>
                <c:ptCount val="14"/>
                <c:pt idx="0">
                  <c:v>6127.8346580347152</c:v>
                </c:pt>
                <c:pt idx="1">
                  <c:v>227397.94862363217</c:v>
                </c:pt>
                <c:pt idx="2">
                  <c:v>234769.70502478795</c:v>
                </c:pt>
                <c:pt idx="3">
                  <c:v>351307.33686978364</c:v>
                </c:pt>
                <c:pt idx="4">
                  <c:v>344290.70378081384</c:v>
                </c:pt>
                <c:pt idx="5">
                  <c:v>153990.43203061365</c:v>
                </c:pt>
                <c:pt idx="6">
                  <c:v>168930.39285928718</c:v>
                </c:pt>
                <c:pt idx="7">
                  <c:v>211390.13481311759</c:v>
                </c:pt>
                <c:pt idx="8">
                  <c:v>225846.19423342365</c:v>
                </c:pt>
                <c:pt idx="9">
                  <c:v>183968.13309517788</c:v>
                </c:pt>
                <c:pt idx="10">
                  <c:v>439788.58271277434</c:v>
                </c:pt>
                <c:pt idx="11">
                  <c:v>201715.77897921554</c:v>
                </c:pt>
                <c:pt idx="12">
                  <c:v>164253.62140018761</c:v>
                </c:pt>
                <c:pt idx="13">
                  <c:v>171599.47184224398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0A-4983-8DFD-4831CA8B6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275376"/>
        <c:axId val="284033128"/>
      </c:lineChart>
      <c:catAx>
        <c:axId val="18327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4033128"/>
        <c:crosses val="autoZero"/>
        <c:auto val="1"/>
        <c:lblAlgn val="ctr"/>
        <c:lblOffset val="100"/>
        <c:noMultiLvlLbl val="0"/>
      </c:catAx>
      <c:valAx>
        <c:axId val="28403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27537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4.9027159648522192E-3"/>
                <c:y val="0.3418375872434635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cs-CZ" sz="1800">
                      <a:solidFill>
                        <a:schemeClr val="tx1"/>
                      </a:solidFill>
                    </a:rPr>
                    <a:t>Tisíce </a:t>
                  </a:r>
                  <a:r>
                    <a:rPr lang="en-US" sz="1800" b="0" i="0" u="none" strike="noStrike" baseline="0">
                      <a:solidFill>
                        <a:schemeClr val="tx1"/>
                      </a:solidFill>
                      <a:effectLst/>
                    </a:rPr>
                    <a:t>[</a:t>
                  </a:r>
                  <a:r>
                    <a:rPr lang="cs-CZ" sz="1800" b="0" i="0" u="none" strike="noStrike" baseline="0">
                      <a:solidFill>
                        <a:schemeClr val="tx1"/>
                      </a:solidFill>
                      <a:effectLst/>
                    </a:rPr>
                    <a:t>ha</a:t>
                  </a:r>
                  <a:r>
                    <a:rPr lang="en-US" sz="1800" b="0" i="0" u="none" strike="noStrike" baseline="0">
                      <a:solidFill>
                        <a:schemeClr val="tx1"/>
                      </a:solidFill>
                      <a:effectLst/>
                    </a:rPr>
                    <a:t>]</a:t>
                  </a:r>
                  <a:endParaRPr lang="cs-CZ" sz="1800">
                    <a:solidFill>
                      <a:schemeClr val="tx1"/>
                    </a:solidFill>
                  </a:endParaRP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909610483472172"/>
          <c:y val="2.3564488029168239E-2"/>
          <c:w val="0.17171526113583629"/>
          <c:h val="0.1479219622914876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259267462418882E-2"/>
          <c:y val="0.11748911954335191"/>
          <c:w val="0.54433487652772772"/>
          <c:h val="0.7657274029009485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750381425485626"/>
          <c:y val="0.59315179878998681"/>
          <c:w val="0.33832749265509959"/>
          <c:h val="0.21813972145596738"/>
        </c:manualLayout>
      </c:layout>
      <c:overlay val="0"/>
      <c:spPr>
        <a:solidFill>
          <a:srgbClr val="FFFFFF"/>
        </a:solidFill>
        <a:ln>
          <a:solidFill>
            <a:srgbClr val="2F2B2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rgbClr val="2F2B20"/>
      </a:solidFill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43157105361829"/>
          <c:y val="0.14652777777777778"/>
          <c:w val="0.82640440778236057"/>
          <c:h val="0.69866318839446906"/>
        </c:manualLayout>
      </c:layout>
      <c:lineChart>
        <c:grouping val="standard"/>
        <c:varyColors val="0"/>
        <c:ser>
          <c:idx val="0"/>
          <c:order val="0"/>
          <c:tx>
            <c:strRef>
              <c:f>'Plošné zastoupení skupin dřevin'!$C$208</c:f>
              <c:strCache>
                <c:ptCount val="1"/>
                <c:pt idx="0">
                  <c:v>Jehličnany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5532E-2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99-4C8F-BE6C-768A581DD741}"/>
                </c:ext>
              </c:extLst>
            </c:dLbl>
            <c:dLbl>
              <c:idx val="7"/>
              <c:layout>
                <c:manualLayout>
                  <c:x val="-4.1666666666666768E-2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99-4C8F-BE6C-768A581DD741}"/>
                </c:ext>
              </c:extLst>
            </c:dLbl>
            <c:dLbl>
              <c:idx val="9"/>
              <c:layout>
                <c:manualLayout>
                  <c:x val="-1.8518518518518517E-2"/>
                  <c:y val="-0.11574074074074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99-4C8F-BE6C-768A581DD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'Plošné zastoupení skupin dřevin'!$D$207:$M$207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 formatCode="#,##0.00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'Plošné zastoupení skupin dřevin'!$D$208:$M$208</c:f>
              <c:numCache>
                <c:formatCode>0.0</c:formatCode>
                <c:ptCount val="10"/>
                <c:pt idx="0">
                  <c:v>85.8</c:v>
                </c:pt>
                <c:pt idx="1">
                  <c:v>82.75</c:v>
                </c:pt>
                <c:pt idx="2">
                  <c:v>79.7</c:v>
                </c:pt>
                <c:pt idx="3">
                  <c:v>79.2</c:v>
                </c:pt>
                <c:pt idx="4">
                  <c:v>77.600000000000009</c:v>
                </c:pt>
                <c:pt idx="5">
                  <c:v>76.5</c:v>
                </c:pt>
                <c:pt idx="6">
                  <c:v>73.900000000000006</c:v>
                </c:pt>
                <c:pt idx="7">
                  <c:v>72.3</c:v>
                </c:pt>
                <c:pt idx="8">
                  <c:v>72.099999999999994</c:v>
                </c:pt>
                <c:pt idx="9">
                  <c:v>71.8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99-4C8F-BE6C-768A581DD741}"/>
            </c:ext>
          </c:extLst>
        </c:ser>
        <c:ser>
          <c:idx val="1"/>
          <c:order val="1"/>
          <c:tx>
            <c:strRef>
              <c:f>'Plošné zastoupení skupin dřevin'!$C$209</c:f>
              <c:strCache>
                <c:ptCount val="1"/>
                <c:pt idx="0">
                  <c:v>Listnáče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555555555555532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99-4C8F-BE6C-768A581DD741}"/>
                </c:ext>
              </c:extLst>
            </c:dLbl>
            <c:dLbl>
              <c:idx val="7"/>
              <c:layout>
                <c:manualLayout>
                  <c:x val="-5.8333333333333535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99-4C8F-BE6C-768A581DD741}"/>
                </c:ext>
              </c:extLst>
            </c:dLbl>
            <c:dLbl>
              <c:idx val="9"/>
              <c:layout>
                <c:manualLayout>
                  <c:x val="-1.5873015873015872E-2"/>
                  <c:y val="-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99-4C8F-BE6C-768A581DD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'Plošné zastoupení skupin dřevin'!$D$207:$M$207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 formatCode="#,##0.00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'Plošné zastoupení skupin dřevin'!$D$209:$M$209</c:f>
              <c:numCache>
                <c:formatCode>0.0</c:formatCode>
                <c:ptCount val="10"/>
                <c:pt idx="0">
                  <c:v>12.5</c:v>
                </c:pt>
                <c:pt idx="1">
                  <c:v>16.05</c:v>
                </c:pt>
                <c:pt idx="2">
                  <c:v>19.600000000000001</c:v>
                </c:pt>
                <c:pt idx="3">
                  <c:v>20</c:v>
                </c:pt>
                <c:pt idx="4">
                  <c:v>20.8</c:v>
                </c:pt>
                <c:pt idx="5">
                  <c:v>22.3</c:v>
                </c:pt>
                <c:pt idx="6">
                  <c:v>25.1</c:v>
                </c:pt>
                <c:pt idx="7">
                  <c:v>26.5</c:v>
                </c:pt>
                <c:pt idx="8">
                  <c:v>26.7</c:v>
                </c:pt>
                <c:pt idx="9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C99-4C8F-BE6C-768A581DD741}"/>
            </c:ext>
          </c:extLst>
        </c:ser>
        <c:ser>
          <c:idx val="2"/>
          <c:order val="2"/>
          <c:tx>
            <c:strRef>
              <c:f>'Plošné zastoupení skupin dřevin'!$C$210</c:f>
              <c:strCache>
                <c:ptCount val="1"/>
                <c:pt idx="0">
                  <c:v>Holina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1.8518518518518712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99-4C8F-BE6C-768A581DD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'Plošné zastoupení skupin dřevin'!$D$207:$M$207</c:f>
              <c:numCache>
                <c:formatCode>General</c:formatCode>
                <c:ptCount val="10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 formatCode="#,##0.00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'Plošné zastoupení skupin dřevin'!$D$210:$M$210</c:f>
              <c:numCache>
                <c:formatCode>0.0</c:formatCode>
                <c:ptCount val="10"/>
                <c:pt idx="0">
                  <c:v>1.7</c:v>
                </c:pt>
                <c:pt idx="1">
                  <c:v>1.2</c:v>
                </c:pt>
                <c:pt idx="2">
                  <c:v>0.7</c:v>
                </c:pt>
                <c:pt idx="3">
                  <c:v>0.8</c:v>
                </c:pt>
                <c:pt idx="4">
                  <c:v>1.6</c:v>
                </c:pt>
                <c:pt idx="5">
                  <c:v>1.2</c:v>
                </c:pt>
                <c:pt idx="6">
                  <c:v>1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C99-4C8F-BE6C-768A581DD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366888"/>
        <c:axId val="281367280"/>
      </c:lineChart>
      <c:catAx>
        <c:axId val="28136688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367280"/>
        <c:crosses val="autoZero"/>
        <c:auto val="1"/>
        <c:lblAlgn val="ctr"/>
        <c:lblOffset val="100"/>
        <c:noMultiLvlLbl val="0"/>
      </c:catAx>
      <c:valAx>
        <c:axId val="28136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1">
                    <a:solidFill>
                      <a:schemeClr val="tx1"/>
                    </a:solidFill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36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03678641732285"/>
          <c:y val="0.35912020556979496"/>
          <c:w val="0.28252362204724402"/>
          <c:h val="0.2725699912510936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'Plošné zastoupení skupin dřevin'!$D$240</c:f>
              <c:strCache>
                <c:ptCount val="1"/>
                <c:pt idx="0">
                  <c:v>Zastoupení %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1-488C-8EF7-0387FB95F4D4}"/>
              </c:ext>
            </c:extLst>
          </c:dPt>
          <c:dPt>
            <c:idx val="1"/>
            <c:bubble3D val="0"/>
            <c:spPr>
              <a:solidFill>
                <a:srgbClr val="ED7D3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1-488C-8EF7-0387FB95F4D4}"/>
              </c:ext>
            </c:extLst>
          </c:dPt>
          <c:dLbls>
            <c:dLbl>
              <c:idx val="0"/>
              <c:layout>
                <c:manualLayout>
                  <c:x val="8.4466882614358862E-2"/>
                  <c:y val="0.21306670342776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B1-488C-8EF7-0387FB95F4D4}"/>
                </c:ext>
              </c:extLst>
            </c:dLbl>
            <c:dLbl>
              <c:idx val="1"/>
              <c:layout>
                <c:manualLayout>
                  <c:x val="-7.1725775629927435E-2"/>
                  <c:y val="-0.19177769054015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B1-488C-8EF7-0387FB95F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'Plošné zastoupení skupin dřevin'!$C$241:$C$242</c:f>
              <c:strCache>
                <c:ptCount val="2"/>
                <c:pt idx="0">
                  <c:v>Jehličnany</c:v>
                </c:pt>
                <c:pt idx="1">
                  <c:v>Listnáče</c:v>
                </c:pt>
              </c:strCache>
            </c:strRef>
          </c:cat>
          <c:val>
            <c:numRef>
              <c:f>'Plošné zastoupení skupin dřevin'!$D$241:$D$242</c:f>
              <c:numCache>
                <c:formatCode>General</c:formatCode>
                <c:ptCount val="2"/>
                <c:pt idx="0">
                  <c:v>57.6</c:v>
                </c:pt>
                <c:pt idx="1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B1-488C-8EF7-0387FB95F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 sz="1600" dirty="0"/>
          </a:p>
        </c:rich>
      </c:tx>
      <c:layout>
        <c:manualLayout>
          <c:xMode val="edge"/>
          <c:yMode val="edge"/>
          <c:x val="0.25702565711894709"/>
          <c:y val="0.1448241897090044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701741629450541E-2"/>
          <c:y val="0.11894242709817819"/>
          <c:w val="0.8802783474910818"/>
          <c:h val="0.71807839088607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'Těžba+Přírůsty'!$C$1</c:f>
              <c:strCache>
                <c:ptCount val="1"/>
                <c:pt idx="0">
                  <c:v>Těžba celkem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065137723619196E-2"/>
                  <c:y val="8.0322761648115096E-5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ysClr val="windowText" lastClr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400" b="1">
                        <a:solidFill>
                          <a:sysClr val="windowText" lastClr="000000"/>
                        </a:solidFill>
                        <a:latin typeface="+mn-lt"/>
                      </a:rPr>
                      <a:t>8,55</a:t>
                    </a:r>
                    <a:endParaRPr lang="en-US" sz="1400" b="1">
                      <a:solidFill>
                        <a:srgbClr val="FF0000"/>
                      </a:solidFill>
                      <a:latin typeface="+mn-lt"/>
                    </a:endParaRPr>
                  </a:p>
                </c:rich>
              </c:tx>
              <c:numFmt formatCode="#,##0.00" sourceLinked="0"/>
              <c:spPr>
                <a:noFill/>
                <a:ln w="3175">
                  <a:solidFill>
                    <a:schemeClr val="tx1"/>
                  </a:solidFill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7F-4873-B824-E0E751CB7369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ysClr val="windowText" lastClr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400" b="1">
                        <a:solidFill>
                          <a:sysClr val="windowText" lastClr="000000"/>
                        </a:solidFill>
                        <a:latin typeface="+mn-lt"/>
                      </a:rPr>
                      <a:t>13,90</a:t>
                    </a:r>
                    <a:endParaRPr lang="en-US" sz="1400" b="1">
                      <a:solidFill>
                        <a:srgbClr val="FF0000"/>
                      </a:solidFill>
                      <a:latin typeface="+mn-lt"/>
                    </a:endParaRPr>
                  </a:p>
                </c:rich>
              </c:tx>
              <c:numFmt formatCode="#,##0.00" sourceLinked="0"/>
              <c:spPr>
                <a:noFill/>
                <a:ln w="3175">
                  <a:solidFill>
                    <a:schemeClr val="tx1"/>
                  </a:solidFill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7F-4873-B824-E0E751CB7369}"/>
                </c:ext>
              </c:extLst>
            </c:dLbl>
            <c:dLbl>
              <c:idx val="46"/>
              <c:layout>
                <c:manualLayout>
                  <c:x val="-7.1782099825460277E-3"/>
                  <c:y val="-3.967456868868154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ysClr val="windowText" lastClr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400" b="1">
                        <a:solidFill>
                          <a:sysClr val="windowText" lastClr="000000"/>
                        </a:solidFill>
                        <a:latin typeface="+mn-lt"/>
                      </a:rPr>
                      <a:t>18,51</a:t>
                    </a:r>
                    <a:endParaRPr lang="en-US" sz="1400" b="1">
                      <a:solidFill>
                        <a:srgbClr val="FF0000"/>
                      </a:solidFill>
                      <a:latin typeface="+mn-lt"/>
                    </a:endParaRPr>
                  </a:p>
                </c:rich>
              </c:tx>
              <c:numFmt formatCode="#,##0.00" sourceLinked="0"/>
              <c:spPr>
                <a:noFill/>
                <a:ln w="3175">
                  <a:solidFill>
                    <a:schemeClr val="tx1"/>
                  </a:solidFill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7F-4873-B824-E0E751CB7369}"/>
                </c:ext>
              </c:extLst>
            </c:dLbl>
            <c:dLbl>
              <c:idx val="49"/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7F-4873-B824-E0E751CB7369}"/>
                </c:ext>
              </c:extLst>
            </c:dLbl>
            <c:dLbl>
              <c:idx val="51"/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latin typeface="+mn-lt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E7F-4873-B824-E0E751CB7369}"/>
                </c:ext>
              </c:extLst>
            </c:dLbl>
            <c:dLbl>
              <c:idx val="54"/>
              <c:layout>
                <c:manualLayout>
                  <c:x val="-1.9511849587493788E-2"/>
                  <c:y val="-9.2373990154190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7F-4873-B824-E0E751CB7369}"/>
                </c:ext>
              </c:extLst>
            </c:dLbl>
            <c:dLbl>
              <c:idx val="57"/>
              <c:layout>
                <c:manualLayout>
                  <c:x val="-8.1793097918413955E-3"/>
                  <c:y val="-5.3634168935384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7F-4873-B824-E0E751CB7369}"/>
                </c:ext>
              </c:extLst>
            </c:dLbl>
            <c:dLbl>
              <c:idx val="58"/>
              <c:layout>
                <c:manualLayout>
                  <c:x val="-3.6969820271040857E-2"/>
                  <c:y val="-3.2602584760302533E-2"/>
                </c:manualLayout>
              </c:layout>
              <c:spPr>
                <a:ln>
                  <a:solidFill>
                    <a:schemeClr val="tx1"/>
                  </a:solidFill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+mn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7F-4873-B824-E0E751CB7369}"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+mn-lt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'Těžba+Přírůsty'!$B$2:$B$60</c:f>
              <c:strCache>
                <c:ptCount val="5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</c:strCache>
            </c:strRef>
          </c:cat>
          <c:val>
            <c:numRef>
              <c:f>'Těžba+Přírůsty'!$C$2:$C$60</c:f>
              <c:numCache>
                <c:formatCode>0.00</c:formatCode>
                <c:ptCount val="59"/>
                <c:pt idx="0">
                  <c:v>8.5500000000000007</c:v>
                </c:pt>
                <c:pt idx="1">
                  <c:v>8.6300000000000008</c:v>
                </c:pt>
                <c:pt idx="2">
                  <c:v>7.96</c:v>
                </c:pt>
                <c:pt idx="3">
                  <c:v>8.33</c:v>
                </c:pt>
                <c:pt idx="4">
                  <c:v>8.1999999999999993</c:v>
                </c:pt>
                <c:pt idx="5">
                  <c:v>8.31</c:v>
                </c:pt>
                <c:pt idx="6">
                  <c:v>10.210000000000001</c:v>
                </c:pt>
                <c:pt idx="7">
                  <c:v>8.76</c:v>
                </c:pt>
                <c:pt idx="8">
                  <c:v>9.0299999999999994</c:v>
                </c:pt>
                <c:pt idx="9">
                  <c:v>10.1</c:v>
                </c:pt>
                <c:pt idx="10">
                  <c:v>10.220000000000001</c:v>
                </c:pt>
                <c:pt idx="11">
                  <c:v>10.38</c:v>
                </c:pt>
                <c:pt idx="12">
                  <c:v>10.29</c:v>
                </c:pt>
                <c:pt idx="13">
                  <c:v>10.99</c:v>
                </c:pt>
                <c:pt idx="14">
                  <c:v>11.4</c:v>
                </c:pt>
                <c:pt idx="15">
                  <c:v>12.08</c:v>
                </c:pt>
                <c:pt idx="16">
                  <c:v>11.96</c:v>
                </c:pt>
                <c:pt idx="17">
                  <c:v>12.96</c:v>
                </c:pt>
                <c:pt idx="18">
                  <c:v>13.56</c:v>
                </c:pt>
                <c:pt idx="19">
                  <c:v>13.63</c:v>
                </c:pt>
                <c:pt idx="20">
                  <c:v>13.43</c:v>
                </c:pt>
                <c:pt idx="21">
                  <c:v>13.17</c:v>
                </c:pt>
                <c:pt idx="22">
                  <c:v>13.17</c:v>
                </c:pt>
                <c:pt idx="23">
                  <c:v>13.51</c:v>
                </c:pt>
                <c:pt idx="24">
                  <c:v>13.9</c:v>
                </c:pt>
                <c:pt idx="25">
                  <c:v>13.16</c:v>
                </c:pt>
                <c:pt idx="26">
                  <c:v>12.89</c:v>
                </c:pt>
                <c:pt idx="27">
                  <c:v>12.63</c:v>
                </c:pt>
                <c:pt idx="28">
                  <c:v>12.3</c:v>
                </c:pt>
                <c:pt idx="29">
                  <c:v>13.33</c:v>
                </c:pt>
                <c:pt idx="30">
                  <c:v>10.75</c:v>
                </c:pt>
                <c:pt idx="31">
                  <c:v>9.85</c:v>
                </c:pt>
                <c:pt idx="32">
                  <c:v>10.41</c:v>
                </c:pt>
                <c:pt idx="33">
                  <c:v>11.95</c:v>
                </c:pt>
                <c:pt idx="34">
                  <c:v>12.365359</c:v>
                </c:pt>
                <c:pt idx="35">
                  <c:v>12.58</c:v>
                </c:pt>
                <c:pt idx="36">
                  <c:v>13.49</c:v>
                </c:pt>
                <c:pt idx="37">
                  <c:v>13.99</c:v>
                </c:pt>
                <c:pt idx="38">
                  <c:v>14.2</c:v>
                </c:pt>
                <c:pt idx="39">
                  <c:v>14.440989999999999</c:v>
                </c:pt>
                <c:pt idx="40">
                  <c:v>14.374001</c:v>
                </c:pt>
                <c:pt idx="41">
                  <c:v>14.541</c:v>
                </c:pt>
                <c:pt idx="42">
                  <c:v>15.139932999999999</c:v>
                </c:pt>
                <c:pt idx="43">
                  <c:v>15.601376</c:v>
                </c:pt>
                <c:pt idx="44">
                  <c:v>15.51</c:v>
                </c:pt>
                <c:pt idx="45" formatCode="General">
                  <c:v>17.68</c:v>
                </c:pt>
                <c:pt idx="46">
                  <c:v>18.510000000000002</c:v>
                </c:pt>
                <c:pt idx="47">
                  <c:v>16.190000000000001</c:v>
                </c:pt>
                <c:pt idx="48">
                  <c:v>15.5</c:v>
                </c:pt>
                <c:pt idx="49">
                  <c:v>16.739999999999998</c:v>
                </c:pt>
                <c:pt idx="50">
                  <c:v>15.38</c:v>
                </c:pt>
                <c:pt idx="51">
                  <c:v>15.06</c:v>
                </c:pt>
                <c:pt idx="52">
                  <c:v>15.33</c:v>
                </c:pt>
                <c:pt idx="53">
                  <c:v>15.48</c:v>
                </c:pt>
                <c:pt idx="54">
                  <c:v>16.16</c:v>
                </c:pt>
                <c:pt idx="55">
                  <c:v>17.61</c:v>
                </c:pt>
                <c:pt idx="56">
                  <c:v>19.399999999999999</c:v>
                </c:pt>
                <c:pt idx="57">
                  <c:v>25.69</c:v>
                </c:pt>
                <c:pt idx="58">
                  <c:v>32.590000000000003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7F-4873-B824-E0E751CB7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94416"/>
        <c:axId val="259594808"/>
      </c:barChart>
      <c:catAx>
        <c:axId val="25959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5959480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2595948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 sz="13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mil.m</a:t>
                </a:r>
                <a:r>
                  <a:rPr lang="cs-CZ" sz="130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2.4961016201402401E-2"/>
              <c:y val="0.46376911563740481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259594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634294385432475E-2"/>
          <c:y val="0.17149798907851441"/>
          <c:w val="0.87556904400606983"/>
          <c:h val="0.71256206729805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'Těžba nahodilá'!$B$5</c:f>
              <c:strCache>
                <c:ptCount val="1"/>
                <c:pt idx="0">
                  <c:v>Nahodilá těžba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2.9154170599691889E-3"/>
                  <c:y val="-3.4747886907160727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3-4D01-B349-C4D72D0CB0F5}"/>
                </c:ext>
              </c:extLst>
            </c:dLbl>
            <c:dLbl>
              <c:idx val="24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E3-4D01-B349-C4D72D0CB0F5}"/>
                </c:ext>
              </c:extLst>
            </c:dLbl>
            <c:dLbl>
              <c:idx val="36"/>
              <c:layout>
                <c:manualLayout>
                  <c:x val="1.0945240342680974E-2"/>
                  <c:y val="-1.398994752682068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E3-4D01-B349-C4D72D0CB0F5}"/>
                </c:ext>
              </c:extLst>
            </c:dLbl>
            <c:dLbl>
              <c:idx val="42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E3-4D01-B349-C4D72D0CB0F5}"/>
                </c:ext>
              </c:extLst>
            </c:dLbl>
            <c:dLbl>
              <c:idx val="46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E3-4D01-B349-C4D72D0CB0F5}"/>
                </c:ext>
              </c:extLst>
            </c:dLbl>
            <c:dLbl>
              <c:idx val="49"/>
              <c:numFmt formatCode="#,##0.0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EE3-4D01-B349-C4D72D0CB0F5}"/>
                </c:ext>
              </c:extLst>
            </c:dLbl>
            <c:dLbl>
              <c:idx val="51"/>
              <c:layout>
                <c:manualLayout>
                  <c:x val="3.9254170755642784E-3"/>
                  <c:y val="-3.3126293995859216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E3-4D01-B349-C4D72D0CB0F5}"/>
                </c:ext>
              </c:extLst>
            </c:dLbl>
            <c:dLbl>
              <c:idx val="55"/>
              <c:layout>
                <c:manualLayout>
                  <c:x val="-2.7927204918340127E-2"/>
                  <c:y val="-7.856730213749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E3-4D01-B349-C4D72D0CB0F5}"/>
                </c:ext>
              </c:extLst>
            </c:dLbl>
            <c:dLbl>
              <c:idx val="57"/>
              <c:layout>
                <c:manualLayout>
                  <c:x val="-3.2581739071396616E-2"/>
                  <c:y val="-2.310803004043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E3-4D01-B349-C4D72D0CB0F5}"/>
                </c:ext>
              </c:extLst>
            </c:dLbl>
            <c:dLbl>
              <c:idx val="58"/>
              <c:layout>
                <c:manualLayout>
                  <c:x val="-4.4218074454038261E-2"/>
                  <c:y val="-7.6256499133448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E3-4D01-B349-C4D72D0CB0F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'Těžba nahodilá'!$A$6:$A$64</c:f>
              <c:numCache>
                <c:formatCode>General</c:formatCode>
                <c:ptCount val="5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</c:numCache>
            </c:numRef>
          </c:cat>
          <c:val>
            <c:numRef>
              <c:f>'Těžba nahodilá'!$B$6:$B$64</c:f>
              <c:numCache>
                <c:formatCode>General</c:formatCode>
                <c:ptCount val="59"/>
                <c:pt idx="0">
                  <c:v>1.9</c:v>
                </c:pt>
                <c:pt idx="1">
                  <c:v>1.5</c:v>
                </c:pt>
                <c:pt idx="2">
                  <c:v>1.1000000000000001</c:v>
                </c:pt>
                <c:pt idx="3">
                  <c:v>1.2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5.8</c:v>
                </c:pt>
                <c:pt idx="7">
                  <c:v>2.9</c:v>
                </c:pt>
                <c:pt idx="8">
                  <c:v>1.9</c:v>
                </c:pt>
                <c:pt idx="9">
                  <c:v>3.2</c:v>
                </c:pt>
                <c:pt idx="10">
                  <c:v>1.9</c:v>
                </c:pt>
                <c:pt idx="11">
                  <c:v>2.8</c:v>
                </c:pt>
                <c:pt idx="12">
                  <c:v>1.8</c:v>
                </c:pt>
                <c:pt idx="13">
                  <c:v>3.4</c:v>
                </c:pt>
                <c:pt idx="14">
                  <c:v>3.5</c:v>
                </c:pt>
                <c:pt idx="15">
                  <c:v>6.4</c:v>
                </c:pt>
                <c:pt idx="16">
                  <c:v>3.6</c:v>
                </c:pt>
                <c:pt idx="17">
                  <c:v>3.2</c:v>
                </c:pt>
                <c:pt idx="18">
                  <c:v>4.9000000000000004</c:v>
                </c:pt>
                <c:pt idx="19">
                  <c:v>7.1</c:v>
                </c:pt>
                <c:pt idx="20">
                  <c:v>6.1</c:v>
                </c:pt>
                <c:pt idx="21">
                  <c:v>4.4000000000000004</c:v>
                </c:pt>
                <c:pt idx="22">
                  <c:v>5.5</c:v>
                </c:pt>
                <c:pt idx="23">
                  <c:v>8.5</c:v>
                </c:pt>
                <c:pt idx="24">
                  <c:v>11.1</c:v>
                </c:pt>
                <c:pt idx="25">
                  <c:v>7.2</c:v>
                </c:pt>
                <c:pt idx="26">
                  <c:v>6.1</c:v>
                </c:pt>
                <c:pt idx="27">
                  <c:v>5.3</c:v>
                </c:pt>
                <c:pt idx="28">
                  <c:v>4.3</c:v>
                </c:pt>
                <c:pt idx="29">
                  <c:v>9.8000000000000007</c:v>
                </c:pt>
                <c:pt idx="30">
                  <c:v>5.0999999999999996</c:v>
                </c:pt>
                <c:pt idx="31">
                  <c:v>3.8</c:v>
                </c:pt>
                <c:pt idx="32">
                  <c:v>8.1999999999999993</c:v>
                </c:pt>
                <c:pt idx="33">
                  <c:v>9.3000000000000007</c:v>
                </c:pt>
                <c:pt idx="34">
                  <c:v>7.9</c:v>
                </c:pt>
                <c:pt idx="35">
                  <c:v>5</c:v>
                </c:pt>
                <c:pt idx="36">
                  <c:v>2</c:v>
                </c:pt>
                <c:pt idx="37">
                  <c:v>2.2999999999999998</c:v>
                </c:pt>
                <c:pt idx="38">
                  <c:v>3.7</c:v>
                </c:pt>
                <c:pt idx="39">
                  <c:v>3.3</c:v>
                </c:pt>
                <c:pt idx="40">
                  <c:v>2.4</c:v>
                </c:pt>
                <c:pt idx="41">
                  <c:v>4.2</c:v>
                </c:pt>
                <c:pt idx="42">
                  <c:v>8.1999999999999993</c:v>
                </c:pt>
                <c:pt idx="43">
                  <c:v>5.4</c:v>
                </c:pt>
                <c:pt idx="44">
                  <c:v>4.5</c:v>
                </c:pt>
                <c:pt idx="45">
                  <c:v>8.3000000000000007</c:v>
                </c:pt>
                <c:pt idx="46">
                  <c:v>14.9</c:v>
                </c:pt>
                <c:pt idx="47">
                  <c:v>10.75</c:v>
                </c:pt>
                <c:pt idx="48">
                  <c:v>6.63</c:v>
                </c:pt>
                <c:pt idx="49">
                  <c:v>6.46</c:v>
                </c:pt>
                <c:pt idx="50">
                  <c:v>3.81</c:v>
                </c:pt>
                <c:pt idx="51">
                  <c:v>3.24</c:v>
                </c:pt>
                <c:pt idx="52">
                  <c:v>4.25</c:v>
                </c:pt>
                <c:pt idx="53">
                  <c:v>4.5</c:v>
                </c:pt>
                <c:pt idx="54">
                  <c:v>8.15</c:v>
                </c:pt>
                <c:pt idx="55">
                  <c:v>9.4</c:v>
                </c:pt>
                <c:pt idx="56">
                  <c:v>11.74</c:v>
                </c:pt>
                <c:pt idx="57">
                  <c:v>23.01</c:v>
                </c:pt>
                <c:pt idx="58">
                  <c:v>30.94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E3-4D01-B349-C4D72D0CB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531280"/>
        <c:axId val="262531672"/>
      </c:barChart>
      <c:catAx>
        <c:axId val="26253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400"/>
            </a:pPr>
            <a:endParaRPr lang="cs-CZ"/>
          </a:p>
        </c:txPr>
        <c:crossAx val="26253167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625316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cs-CZ" b="1" dirty="0"/>
                  <a:t>mil. m</a:t>
                </a:r>
                <a:r>
                  <a:rPr lang="cs-CZ" b="1" baseline="30000" dirty="0"/>
                  <a:t>3</a:t>
                </a:r>
              </a:p>
            </c:rich>
          </c:tx>
          <c:layout>
            <c:manualLayout>
              <c:xMode val="edge"/>
              <c:yMode val="edge"/>
              <c:x val="7.8969340788923124E-3"/>
              <c:y val="0.4612490163166346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262531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22991089429038761"/>
          <c:y val="1.302587847691906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68950576909873"/>
          <c:y val="0.11475159215796391"/>
          <c:w val="0.85735257450322155"/>
          <c:h val="0.80252873294255755"/>
        </c:manualLayout>
      </c:layout>
      <c:lineChart>
        <c:grouping val="standard"/>
        <c:varyColors val="0"/>
        <c:ser>
          <c:idx val="0"/>
          <c:order val="0"/>
          <c:tx>
            <c:strRef>
              <c:f>'Věkové parametry'!$S$32</c:f>
              <c:strCache>
                <c:ptCount val="1"/>
                <c:pt idx="0">
                  <c:v>střední plošný věk hlavních dřevin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589261128958238E-3"/>
                  <c:y val="-0.12582133893270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A0-4E69-861C-7040689E98DA}"/>
                </c:ext>
              </c:extLst>
            </c:dLbl>
            <c:dLbl>
              <c:idx val="15"/>
              <c:layout>
                <c:manualLayout>
                  <c:x val="-6.310234052317594E-2"/>
                  <c:y val="-0.1092034262434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A0-4E69-861C-7040689E98DA}"/>
                </c:ext>
              </c:extLst>
            </c:dLbl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'Věkové parametry'!$R$33:$R$48</c:f>
              <c:numCache>
                <c:formatCode>General</c:formatCode>
                <c:ptCount val="16"/>
                <c:pt idx="0">
                  <c:v>1950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'Věkové parametry'!$S$33:$S$48</c:f>
              <c:numCache>
                <c:formatCode>General</c:formatCode>
                <c:ptCount val="16"/>
                <c:pt idx="0">
                  <c:v>53</c:v>
                </c:pt>
                <c:pt idx="1">
                  <c:v>54</c:v>
                </c:pt>
                <c:pt idx="2">
                  <c:v>58</c:v>
                </c:pt>
                <c:pt idx="3">
                  <c:v>60</c:v>
                </c:pt>
                <c:pt idx="4">
                  <c:v>63</c:v>
                </c:pt>
                <c:pt idx="5">
                  <c:v>64</c:v>
                </c:pt>
                <c:pt idx="6">
                  <c:v>64</c:v>
                </c:pt>
                <c:pt idx="7">
                  <c:v>64</c:v>
                </c:pt>
                <c:pt idx="8">
                  <c:v>64</c:v>
                </c:pt>
                <c:pt idx="9">
                  <c:v>65</c:v>
                </c:pt>
                <c:pt idx="10">
                  <c:v>65</c:v>
                </c:pt>
                <c:pt idx="11">
                  <c:v>65</c:v>
                </c:pt>
                <c:pt idx="12">
                  <c:v>65</c:v>
                </c:pt>
                <c:pt idx="13">
                  <c:v>65</c:v>
                </c:pt>
                <c:pt idx="14">
                  <c:v>65</c:v>
                </c:pt>
                <c:pt idx="15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1A0-4E69-861C-7040689E9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457136"/>
        <c:axId val="263457528"/>
      </c:lineChart>
      <c:catAx>
        <c:axId val="26345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263457528"/>
        <c:crosses val="autoZero"/>
        <c:auto val="1"/>
        <c:lblAlgn val="ctr"/>
        <c:lblOffset val="100"/>
        <c:noMultiLvlLbl val="0"/>
      </c:catAx>
      <c:valAx>
        <c:axId val="263457528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26345713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lang="cs-CZ" noProof="0"/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96127791500584E-2"/>
          <c:y val="0.12821733963792165"/>
          <c:w val="0.90510375331056425"/>
          <c:h val="0.5318640223681198"/>
        </c:manualLayout>
      </c:layout>
      <c:lineChart>
        <c:grouping val="standard"/>
        <c:varyColors val="0"/>
        <c:ser>
          <c:idx val="0"/>
          <c:order val="0"/>
          <c:tx>
            <c:strRef>
              <c:f>'Těžba+Přírůsty'!$A$183</c:f>
              <c:strCache>
                <c:ptCount val="1"/>
                <c:pt idx="0">
                  <c:v>Těžba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'Těžba+Přírůsty'!$B$182:$AA$182</c:f>
              <c:numCache>
                <c:formatCode>General</c:formatCode>
                <c:ptCount val="26"/>
                <c:pt idx="0">
                  <c:v>1990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 formatCode="0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'Těžba+Přírůsty'!$B$183:$AA$183</c:f>
              <c:numCache>
                <c:formatCode>#,##0.00</c:formatCode>
                <c:ptCount val="26"/>
                <c:pt idx="0">
                  <c:v>13.33</c:v>
                </c:pt>
                <c:pt idx="1">
                  <c:v>11.95</c:v>
                </c:pt>
                <c:pt idx="2">
                  <c:v>12.365359</c:v>
                </c:pt>
                <c:pt idx="3">
                  <c:v>12.58</c:v>
                </c:pt>
                <c:pt idx="4">
                  <c:v>13.49</c:v>
                </c:pt>
                <c:pt idx="5">
                  <c:v>13.99</c:v>
                </c:pt>
                <c:pt idx="6">
                  <c:v>14.2</c:v>
                </c:pt>
                <c:pt idx="7">
                  <c:v>14.440989999999999</c:v>
                </c:pt>
                <c:pt idx="8">
                  <c:v>14.374001</c:v>
                </c:pt>
                <c:pt idx="9">
                  <c:v>14.541</c:v>
                </c:pt>
                <c:pt idx="10">
                  <c:v>15.139932999999999</c:v>
                </c:pt>
                <c:pt idx="11">
                  <c:v>15.601376</c:v>
                </c:pt>
                <c:pt idx="12" formatCode="0.00">
                  <c:v>15.51</c:v>
                </c:pt>
                <c:pt idx="13" formatCode="General">
                  <c:v>17.68</c:v>
                </c:pt>
                <c:pt idx="14">
                  <c:v>18.510000000000002</c:v>
                </c:pt>
                <c:pt idx="15">
                  <c:v>16.190000000000001</c:v>
                </c:pt>
                <c:pt idx="16">
                  <c:v>15.5</c:v>
                </c:pt>
                <c:pt idx="17">
                  <c:v>16.739999999999998</c:v>
                </c:pt>
                <c:pt idx="18">
                  <c:v>15.38</c:v>
                </c:pt>
                <c:pt idx="19">
                  <c:v>15.06</c:v>
                </c:pt>
                <c:pt idx="20">
                  <c:v>15.33</c:v>
                </c:pt>
                <c:pt idx="21">
                  <c:v>15.48</c:v>
                </c:pt>
                <c:pt idx="22">
                  <c:v>16.16</c:v>
                </c:pt>
                <c:pt idx="23">
                  <c:v>17.61</c:v>
                </c:pt>
                <c:pt idx="24">
                  <c:v>19.399999999999999</c:v>
                </c:pt>
                <c:pt idx="25">
                  <c:v>25.69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28-49F8-8323-CCD17A22D158}"/>
            </c:ext>
          </c:extLst>
        </c:ser>
        <c:ser>
          <c:idx val="1"/>
          <c:order val="1"/>
          <c:tx>
            <c:strRef>
              <c:f>'Těžba+Přírůsty'!$A$184</c:f>
              <c:strCache>
                <c:ptCount val="1"/>
                <c:pt idx="0">
                  <c:v>CBP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'Těžba+Přírůsty'!$B$182:$AA$182</c:f>
              <c:numCache>
                <c:formatCode>General</c:formatCode>
                <c:ptCount val="26"/>
                <c:pt idx="0">
                  <c:v>1990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 formatCode="0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'Těžba+Přírůsty'!$B$184:$AA$184</c:f>
              <c:numCache>
                <c:formatCode>0.0</c:formatCode>
                <c:ptCount val="26"/>
                <c:pt idx="0">
                  <c:v>17</c:v>
                </c:pt>
                <c:pt idx="1">
                  <c:v>17.899999999999999</c:v>
                </c:pt>
                <c:pt idx="2">
                  <c:v>18</c:v>
                </c:pt>
                <c:pt idx="3">
                  <c:v>18</c:v>
                </c:pt>
                <c:pt idx="4">
                  <c:v>18.2</c:v>
                </c:pt>
                <c:pt idx="5">
                  <c:v>18.399999999999999</c:v>
                </c:pt>
                <c:pt idx="6">
                  <c:v>18.8</c:v>
                </c:pt>
                <c:pt idx="7">
                  <c:v>19.8</c:v>
                </c:pt>
                <c:pt idx="8">
                  <c:v>20</c:v>
                </c:pt>
                <c:pt idx="9">
                  <c:v>20.2</c:v>
                </c:pt>
                <c:pt idx="10">
                  <c:v>20.2</c:v>
                </c:pt>
                <c:pt idx="11">
                  <c:v>20.3</c:v>
                </c:pt>
                <c:pt idx="12">
                  <c:v>20.6</c:v>
                </c:pt>
                <c:pt idx="13">
                  <c:v>20.6</c:v>
                </c:pt>
                <c:pt idx="14">
                  <c:v>20.7</c:v>
                </c:pt>
                <c:pt idx="15">
                  <c:v>20.8</c:v>
                </c:pt>
                <c:pt idx="16">
                  <c:v>21.6</c:v>
                </c:pt>
                <c:pt idx="17">
                  <c:v>21.2</c:v>
                </c:pt>
                <c:pt idx="18">
                  <c:v>21.4</c:v>
                </c:pt>
                <c:pt idx="19">
                  <c:v>21.6</c:v>
                </c:pt>
                <c:pt idx="20">
                  <c:v>21.7</c:v>
                </c:pt>
                <c:pt idx="21">
                  <c:v>21.8</c:v>
                </c:pt>
                <c:pt idx="22">
                  <c:v>21.8</c:v>
                </c:pt>
                <c:pt idx="23" formatCode="#,##0.0">
                  <c:v>22</c:v>
                </c:pt>
                <c:pt idx="24">
                  <c:v>22.1</c:v>
                </c:pt>
                <c:pt idx="25" formatCode="#,##0.00">
                  <c:v>22.3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28-49F8-8323-CCD17A22D158}"/>
            </c:ext>
          </c:extLst>
        </c:ser>
        <c:ser>
          <c:idx val="2"/>
          <c:order val="2"/>
          <c:tx>
            <c:strRef>
              <c:f>'Těžba+Přírůsty'!$A$185</c:f>
              <c:strCache>
                <c:ptCount val="1"/>
                <c:pt idx="0">
                  <c:v>CPP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'Těžba+Přírůsty'!$B$182:$AA$182</c:f>
              <c:numCache>
                <c:formatCode>General</c:formatCode>
                <c:ptCount val="26"/>
                <c:pt idx="0">
                  <c:v>1990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 formatCode="0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'Těžba+Přírůsty'!$B$185:$AA$185</c:f>
              <c:numCache>
                <c:formatCode>0.0</c:formatCode>
                <c:ptCount val="26"/>
                <c:pt idx="0">
                  <c:v>16.3</c:v>
                </c:pt>
                <c:pt idx="1">
                  <c:v>16.3</c:v>
                </c:pt>
                <c:pt idx="2">
                  <c:v>16.3</c:v>
                </c:pt>
                <c:pt idx="3">
                  <c:v>16.5</c:v>
                </c:pt>
                <c:pt idx="4">
                  <c:v>16.600000000000001</c:v>
                </c:pt>
                <c:pt idx="5">
                  <c:v>16.600000000000001</c:v>
                </c:pt>
                <c:pt idx="6">
                  <c:v>16.8</c:v>
                </c:pt>
                <c:pt idx="7">
                  <c:v>16.8</c:v>
                </c:pt>
                <c:pt idx="8">
                  <c:v>16.8</c:v>
                </c:pt>
                <c:pt idx="9">
                  <c:v>16.8</c:v>
                </c:pt>
                <c:pt idx="10">
                  <c:v>17</c:v>
                </c:pt>
                <c:pt idx="11">
                  <c:v>17.2</c:v>
                </c:pt>
                <c:pt idx="12">
                  <c:v>17.3</c:v>
                </c:pt>
                <c:pt idx="13">
                  <c:v>17.5</c:v>
                </c:pt>
                <c:pt idx="14">
                  <c:v>17.600000000000001</c:v>
                </c:pt>
                <c:pt idx="15">
                  <c:v>17.7</c:v>
                </c:pt>
                <c:pt idx="16">
                  <c:v>17.2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17.899999999999999</c:v>
                </c:pt>
                <c:pt idx="21">
                  <c:v>17.899999999999999</c:v>
                </c:pt>
                <c:pt idx="22">
                  <c:v>17.8</c:v>
                </c:pt>
                <c:pt idx="23" formatCode="#,##0.0">
                  <c:v>17.899999999999999</c:v>
                </c:pt>
                <c:pt idx="24">
                  <c:v>18</c:v>
                </c:pt>
                <c:pt idx="25" formatCode="#,##0.00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28-49F8-8323-CCD17A22D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600296"/>
        <c:axId val="259600688"/>
      </c:lineChart>
      <c:catAx>
        <c:axId val="25960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59600688"/>
        <c:crosses val="autoZero"/>
        <c:auto val="1"/>
        <c:lblAlgn val="ctr"/>
        <c:lblOffset val="100"/>
        <c:noMultiLvlLbl val="0"/>
      </c:catAx>
      <c:valAx>
        <c:axId val="259600688"/>
        <c:scaling>
          <c:orientation val="minMax"/>
          <c:max val="30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 b="1"/>
                  <a:t>mil. m</a:t>
                </a:r>
                <a:r>
                  <a:rPr lang="cs-CZ" sz="2000" b="1" baseline="30000"/>
                  <a:t>3</a:t>
                </a:r>
              </a:p>
            </c:rich>
          </c:tx>
          <c:overlay val="0"/>
        </c:title>
        <c:numFmt formatCode="#,###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596002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cs-CZ"/>
          </a:p>
        </c:txPr>
      </c:dTable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0.03674</cdr:x>
      <cdr:y>0.087</cdr:y>
    </cdr:from>
    <cdr:to>
      <cdr:x>0.165</cdr:x>
      <cdr:y>0.27468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61939" y="4238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0.48675</cdr:x>
      <cdr:y>0.1711</cdr:y>
    </cdr:from>
    <cdr:to>
      <cdr:x>0.57371</cdr:x>
      <cdr:y>0.34898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5118463" y="8795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0.13727</cdr:x>
      <cdr:y>0.02372</cdr:y>
    </cdr:from>
    <cdr:to>
      <cdr:x>0.44203</cdr:x>
      <cdr:y>0.12705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1443443" y="121918"/>
          <a:ext cx="3204757" cy="531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0.21934</cdr:x>
      <cdr:y>0.2592</cdr:y>
    </cdr:from>
    <cdr:to>
      <cdr:x>0.29782</cdr:x>
      <cdr:y>0.33634</cdr:y>
    </cdr:to>
    <cdr:sp macro="" textlink="">
      <cdr:nvSpPr>
        <cdr:cNvPr id="2" name="TextovéPole 2">
          <a:extLst xmlns:a="http://schemas.openxmlformats.org/drawingml/2006/main">
            <a:ext uri="{FF2B5EF4-FFF2-40B4-BE49-F238E27FC236}">
              <a16:creationId xmlns:a16="http://schemas.microsoft.com/office/drawing/2014/main" id="{5D168D21-2A88-4104-A9C7-F78B628EBA63}"/>
            </a:ext>
          </a:extLst>
        </cdr:cNvPr>
        <cdr:cNvSpPr txBox="1"/>
      </cdr:nvSpPr>
      <cdr:spPr>
        <a:xfrm xmlns:a="http://schemas.openxmlformats.org/drawingml/2006/main">
          <a:off x="2430996" y="1344430"/>
          <a:ext cx="869806" cy="4001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dirty="0"/>
            <a:t> </a:t>
          </a:r>
          <a:r>
            <a:rPr lang="cs-CZ" sz="2000" dirty="0">
              <a:highlight>
                <a:srgbClr val="FFFF00"/>
              </a:highlight>
            </a:rPr>
            <a:t>±17,2 </a:t>
          </a:r>
        </a:p>
      </cdr:txBody>
    </cdr:sp>
  </cdr:relSizeAnchor>
  <cdr:relSizeAnchor xmlns:cdr="http://schemas.openxmlformats.org/drawingml/2006/chartDrawing">
    <cdr:from>
      <cdr:x>0.66273</cdr:x>
      <cdr:y>0.33428</cdr:y>
    </cdr:from>
    <cdr:to>
      <cdr:x>0.74121</cdr:x>
      <cdr:y>0.41142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2BCC2CBD-70E5-490D-B2C7-71747291CB40}"/>
            </a:ext>
          </a:extLst>
        </cdr:cNvPr>
        <cdr:cNvSpPr txBox="1"/>
      </cdr:nvSpPr>
      <cdr:spPr>
        <a:xfrm xmlns:a="http://schemas.openxmlformats.org/drawingml/2006/main">
          <a:off x="7345100" y="1733872"/>
          <a:ext cx="869806" cy="4001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dirty="0"/>
            <a:t> </a:t>
          </a:r>
          <a:r>
            <a:rPr lang="cs-CZ" sz="2000" dirty="0">
              <a:highlight>
                <a:srgbClr val="FFFF00"/>
              </a:highlight>
            </a:rPr>
            <a:t>±14,8 </a:t>
          </a:r>
        </a:p>
      </cdr:txBody>
    </cdr:sp>
  </cdr:relSizeAnchor>
  <cdr:relSizeAnchor xmlns:cdr="http://schemas.openxmlformats.org/drawingml/2006/chartDrawing">
    <cdr:from>
      <cdr:x>0.34869</cdr:x>
      <cdr:y>0.61185</cdr:y>
    </cdr:from>
    <cdr:to>
      <cdr:x>0.42717</cdr:x>
      <cdr:y>0.68899</cdr:y>
    </cdr:to>
    <cdr:sp macro="" textlink="">
      <cdr:nvSpPr>
        <cdr:cNvPr id="4" name="TextovéPole 2">
          <a:extLst xmlns:a="http://schemas.openxmlformats.org/drawingml/2006/main">
            <a:ext uri="{FF2B5EF4-FFF2-40B4-BE49-F238E27FC236}">
              <a16:creationId xmlns:a16="http://schemas.microsoft.com/office/drawing/2014/main" id="{2DA0B1EB-4AFB-416D-8C9F-443CB59BD4D4}"/>
            </a:ext>
          </a:extLst>
        </cdr:cNvPr>
        <cdr:cNvSpPr txBox="1"/>
      </cdr:nvSpPr>
      <cdr:spPr>
        <a:xfrm xmlns:a="http://schemas.openxmlformats.org/drawingml/2006/main">
          <a:off x="3864620" y="3173578"/>
          <a:ext cx="869806" cy="4001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dirty="0"/>
            <a:t> </a:t>
          </a:r>
          <a:r>
            <a:rPr lang="cs-CZ" sz="2000" dirty="0">
              <a:highlight>
                <a:srgbClr val="FFFF00"/>
              </a:highlight>
            </a:rPr>
            <a:t>± 8,4 </a:t>
          </a:r>
        </a:p>
      </cdr:txBody>
    </cdr:sp>
  </cdr:relSizeAnchor>
  <cdr:relSizeAnchor xmlns:cdr="http://schemas.openxmlformats.org/drawingml/2006/chartDrawing">
    <cdr:from>
      <cdr:x>0.78836</cdr:x>
      <cdr:y>0.60648</cdr:y>
    </cdr:from>
    <cdr:to>
      <cdr:x>0.86684</cdr:x>
      <cdr:y>0.68362</cdr:y>
    </cdr:to>
    <cdr:sp macro="" textlink="">
      <cdr:nvSpPr>
        <cdr:cNvPr id="5" name="TextovéPole 2">
          <a:extLst xmlns:a="http://schemas.openxmlformats.org/drawingml/2006/main">
            <a:ext uri="{FF2B5EF4-FFF2-40B4-BE49-F238E27FC236}">
              <a16:creationId xmlns:a16="http://schemas.microsoft.com/office/drawing/2014/main" id="{AFE91620-DFBF-428D-A38F-B2403DD5F56B}"/>
            </a:ext>
          </a:extLst>
        </cdr:cNvPr>
        <cdr:cNvSpPr txBox="1"/>
      </cdr:nvSpPr>
      <cdr:spPr>
        <a:xfrm xmlns:a="http://schemas.openxmlformats.org/drawingml/2006/main">
          <a:off x="8737536" y="3145729"/>
          <a:ext cx="869807" cy="4001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dirty="0"/>
            <a:t> </a:t>
          </a:r>
          <a:r>
            <a:rPr lang="cs-CZ" sz="2000" dirty="0">
              <a:highlight>
                <a:srgbClr val="FFFF00"/>
              </a:highlight>
            </a:rPr>
            <a:t>±11,1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0.72138</cdr:x>
      <cdr:y>0.6822</cdr:y>
    </cdr:from>
    <cdr:to>
      <cdr:x>0.81375</cdr:x>
      <cdr:y>0.75589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6B5D50AA-C4CD-4761-8B6B-819DE93B38D8}"/>
            </a:ext>
          </a:extLst>
        </cdr:cNvPr>
        <cdr:cNvSpPr txBox="1"/>
      </cdr:nvSpPr>
      <cdr:spPr>
        <a:xfrm xmlns:a="http://schemas.openxmlformats.org/drawingml/2006/main">
          <a:off x="6792423" y="3703472"/>
          <a:ext cx="869728" cy="40007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dirty="0"/>
            <a:t> </a:t>
          </a:r>
          <a:r>
            <a:rPr lang="cs-CZ" sz="2000" dirty="0">
              <a:highlight>
                <a:srgbClr val="FFFF00"/>
              </a:highlight>
            </a:rPr>
            <a:t>±15,4 </a:t>
          </a:r>
        </a:p>
      </cdr:txBody>
    </cdr:sp>
  </cdr:relSizeAnchor>
  <cdr:relSizeAnchor xmlns:cdr="http://schemas.openxmlformats.org/drawingml/2006/chartDrawing">
    <cdr:from>
      <cdr:x>0.29046</cdr:x>
      <cdr:y>0.25389</cdr:y>
    </cdr:from>
    <cdr:to>
      <cdr:x>0.38284</cdr:x>
      <cdr:y>0.32759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6A821CB9-9517-419E-B7DA-92B7A3A8C398}"/>
            </a:ext>
          </a:extLst>
        </cdr:cNvPr>
        <cdr:cNvSpPr txBox="1"/>
      </cdr:nvSpPr>
      <cdr:spPr>
        <a:xfrm xmlns:a="http://schemas.openxmlformats.org/drawingml/2006/main">
          <a:off x="2734918" y="1378275"/>
          <a:ext cx="869823" cy="40013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000" dirty="0"/>
            <a:t> </a:t>
          </a:r>
          <a:r>
            <a:rPr lang="cs-CZ" sz="2000" dirty="0">
              <a:highlight>
                <a:srgbClr val="FFFF00"/>
              </a:highlight>
            </a:rPr>
            <a:t>± 9,6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0.03125</cdr:x>
      <cdr:y>0.66667</cdr:y>
    </cdr:from>
    <cdr:to>
      <cdr:x>0.975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2874" y="1828800"/>
          <a:ext cx="43148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0.06614</cdr:x>
      <cdr:y>0.77026</cdr:y>
    </cdr:from>
    <cdr:to>
      <cdr:x>0.21732</cdr:x>
      <cdr:y>0.96718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400051" y="35766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727B-6667-4641-895B-2E14C7591954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49787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5838" y="9446678"/>
            <a:ext cx="2949787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B78A0-CB24-4A7B-8F23-D030D35C2F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415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017AD-7420-4FAC-9331-61686E323AB5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5125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038" y="944721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1F413-118E-426A-874F-ABB4A8F3A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43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CB381-8054-48DE-8BBD-E2DB8A8C59F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89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E31D-24F9-4AA7-92CE-6C68E516F28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17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93D-8CF8-4BD4-8D67-A94FD4A97A2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41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AC636-CE61-46DE-8C30-DA5CE778032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6AC636-CE61-46DE-8C30-DA5CE778032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47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C93D-8CF8-4BD4-8D67-A94FD4A97A26}" type="slidenum">
              <a:rPr lang="cs-CZ" smtClean="0">
                <a:solidFill>
                  <a:prstClr val="black"/>
                </a:solidFill>
              </a:rPr>
              <a:pPr/>
              <a:t>39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1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8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80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16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61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8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7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06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653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33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20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71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012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717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654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677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215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84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85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57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949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12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E20365-39CD-4F77-B9DE-25FF148AEDB2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3BD0D-D323-498F-9C72-B61C0E5FB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638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208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185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4EA8944-3077-4BC7-8A68-28542EEB5FD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797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578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118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26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0365-39CD-4F77-B9DE-25FF148AEDB2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BD0D-D323-498F-9C72-B61C0E5FB4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6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31470-70CA-4EF8-9432-ED15E188783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D488-5E6E-4D14-A2F8-610F84911F9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0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4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40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6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73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" y="6027321"/>
            <a:ext cx="941104" cy="830679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 userDrawn="1"/>
        </p:nvSpPr>
        <p:spPr>
          <a:xfrm>
            <a:off x="1411705" y="6442660"/>
            <a:ext cx="5694947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u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www.uhul.cz I Informace o lesích</a:t>
            </a:r>
          </a:p>
        </p:txBody>
      </p:sp>
    </p:spTree>
    <p:extLst>
      <p:ext uri="{BB962C8B-B14F-4D97-AF65-F5344CB8AC3E}">
        <p14:creationId xmlns:p14="http://schemas.microsoft.com/office/powerpoint/2010/main" val="424801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E6F0C78-13FE-4944-8F26-55795C781F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F97EE3-9462-4979-8BFE-9166899223ED}" type="datetimeFigureOut">
              <a:rPr lang="cs-CZ" smtClean="0">
                <a:solidFill>
                  <a:srgbClr val="DFDCB7"/>
                </a:solidFill>
              </a:rPr>
              <a:pPr/>
              <a:t>27.08.2020</a:t>
            </a:fld>
            <a:endParaRPr lang="cs-CZ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0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4" r:id="rId28"/>
    <p:sldLayoutId id="2147483685" r:id="rId29"/>
    <p:sldLayoutId id="2147483686" r:id="rId30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ul.cz/images/ke_stazeni/Generel_obnovy/lll/Generel_etapa_III.pdf" TargetMode="External"/><Relationship Id="rId2" Type="http://schemas.openxmlformats.org/officeDocument/2006/relationships/hyperlink" Target="https://www.kurovcovamapa.cz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 idx="4294967295"/>
          </p:nvPr>
        </p:nvSpPr>
        <p:spPr>
          <a:xfrm>
            <a:off x="463639" y="1236362"/>
            <a:ext cx="11629622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1375"/>
              </a:spcBef>
              <a:buClr>
                <a:srgbClr val="003399"/>
              </a:buClr>
              <a:buNone/>
            </a:pPr>
            <a:r>
              <a:rPr lang="cs-CZ" alt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ÚSTAV PRO HOSPODÁŘSKOU ÚPRAVU LESŮ BRANDÝS NAD LABEM</a:t>
            </a:r>
            <a:endParaRPr lang="en-GB" altLang="cs-CZ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29B157-FDE8-4F51-977C-1D58C2EAAE7A}"/>
              </a:ext>
            </a:extLst>
          </p:cNvPr>
          <p:cNvSpPr txBox="1"/>
          <p:nvPr/>
        </p:nvSpPr>
        <p:spPr>
          <a:xfrm>
            <a:off x="4030338" y="2656268"/>
            <a:ext cx="43706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/>
              <a:t>Stav lesů v ČR  2020</a:t>
            </a:r>
          </a:p>
          <a:p>
            <a:pPr algn="ctr"/>
            <a:endParaRPr lang="cs-CZ" sz="2000" b="1" dirty="0"/>
          </a:p>
          <a:p>
            <a:pPr algn="ctr"/>
            <a:endParaRPr lang="cs-CZ" sz="2000" b="1" dirty="0"/>
          </a:p>
          <a:p>
            <a:pPr algn="ctr"/>
            <a:endParaRPr lang="cs-CZ" sz="2000" b="1" dirty="0"/>
          </a:p>
          <a:p>
            <a:pPr algn="ctr"/>
            <a:endParaRPr lang="cs-CZ" sz="2000" b="1" dirty="0"/>
          </a:p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Jaromír Vašíček</a:t>
            </a:r>
          </a:p>
        </p:txBody>
      </p:sp>
    </p:spTree>
    <p:extLst>
      <p:ext uri="{BB962C8B-B14F-4D97-AF65-F5344CB8AC3E}">
        <p14:creationId xmlns:p14="http://schemas.microsoft.com/office/powerpoint/2010/main" val="199191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5365" y="174628"/>
            <a:ext cx="9038844" cy="52168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latin typeface="+mn-lt"/>
              </a:rPr>
              <a:t>Zastoupení jehličnanů a listnáčů v ČR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1065" y="799039"/>
            <a:ext cx="4669378" cy="412480"/>
          </a:xfrm>
        </p:spPr>
        <p:txBody>
          <a:bodyPr>
            <a:no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Vypočítáno ze zásoby dříví v lesích (SIL)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32620" y="799039"/>
            <a:ext cx="4829577" cy="412480"/>
          </a:xfrm>
        </p:spPr>
        <p:txBody>
          <a:bodyPr>
            <a:no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Vypočítáno z </a:t>
            </a:r>
            <a:r>
              <a:rPr lang="cs-CZ" sz="2000" dirty="0"/>
              <a:t>plochy </a:t>
            </a:r>
            <a:r>
              <a:rPr lang="cs-CZ" sz="2000" dirty="0">
                <a:solidFill>
                  <a:schemeClr val="tx1"/>
                </a:solidFill>
              </a:rPr>
              <a:t>korun (NIL2-2011-2015) </a:t>
            </a:r>
          </a:p>
        </p:txBody>
      </p:sp>
      <p:graphicFrame>
        <p:nvGraphicFramePr>
          <p:cNvPr id="9" name="Zástupný symbol pro obsah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77841660"/>
              </p:ext>
            </p:extLst>
          </p:nvPr>
        </p:nvGraphicFramePr>
        <p:xfrm>
          <a:off x="5993662" y="1416973"/>
          <a:ext cx="5867779" cy="45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7475612"/>
              </p:ext>
            </p:extLst>
          </p:nvPr>
        </p:nvGraphicFramePr>
        <p:xfrm>
          <a:off x="330559" y="1416973"/>
          <a:ext cx="5394228" cy="45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EC575D08-8455-4EAF-B3D3-8545E7071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284865"/>
              </p:ext>
            </p:extLst>
          </p:nvPr>
        </p:nvGraphicFramePr>
        <p:xfrm>
          <a:off x="5993662" y="1416973"/>
          <a:ext cx="5867779" cy="428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471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99B2216B-7808-43B2-9473-7D7373FA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42874" y="-1768890"/>
            <a:ext cx="4860755" cy="1103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C4A62C6-6CC0-4E2C-A6B6-7E1FD19199C7}"/>
              </a:ext>
            </a:extLst>
          </p:cNvPr>
          <p:cNvSpPr/>
          <p:nvPr/>
        </p:nvSpPr>
        <p:spPr>
          <a:xfrm>
            <a:off x="655320" y="93806"/>
            <a:ext cx="10315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Zastoupení skupin dřevin v ČR podle věku NIL2 (2011–2015)</a:t>
            </a:r>
          </a:p>
        </p:txBody>
      </p:sp>
    </p:spTree>
    <p:extLst>
      <p:ext uri="{BB962C8B-B14F-4D97-AF65-F5344CB8AC3E}">
        <p14:creationId xmlns:p14="http://schemas.microsoft.com/office/powerpoint/2010/main" val="345115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602" y="932409"/>
            <a:ext cx="5422006" cy="770779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Zastoupení smrku při zalesnění v celé ČR </a:t>
            </a:r>
            <a:br>
              <a:rPr lang="cs-CZ" sz="2400" b="1" dirty="0">
                <a:latin typeface="+mn-lt"/>
              </a:rPr>
            </a:br>
            <a:r>
              <a:rPr lang="cs-CZ" sz="2400" b="1" dirty="0">
                <a:latin typeface="+mn-lt"/>
              </a:rPr>
              <a:t>listnáče v umělé </a:t>
            </a:r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obnově lesa </a:t>
            </a:r>
            <a:r>
              <a:rPr lang="cs-CZ" sz="2400" b="1" dirty="0">
                <a:latin typeface="+mn-lt"/>
              </a:rPr>
              <a:t>dominují</a:t>
            </a:r>
            <a:endParaRPr lang="cs-CZ" sz="2400" b="1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/>
          </p:nvPr>
        </p:nvGraphicFramePr>
        <p:xfrm>
          <a:off x="5921444" y="932409"/>
          <a:ext cx="5634711" cy="4663440"/>
        </p:xfrm>
        <a:graphic>
          <a:graphicData uri="http://schemas.openxmlformats.org/drawingml/2006/table">
            <a:tbl>
              <a:tblPr firstRow="1" firstCol="1" bandRow="1"/>
              <a:tblGrid>
                <a:gridCol w="20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5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SMRK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JEHLIČNATÉ OSTATNÍ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LISTNÁČE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bodový odhad [%]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dopočet odhadu [%] 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bodový odhad [%]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Hl. m. Praha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Středočeský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Jihočeský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Plzeňský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Karlovarský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Ústecký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Liberecký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Královéhradecký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Pardubický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Vysočina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Jihomoravský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Olomoucký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Zlínský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Moravskoslezský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1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ČR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cs-CZ" sz="1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526920" y="5595849"/>
            <a:ext cx="8211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(Veřejně dostupný zdroj  ÚHÚL  - výsledky  Národní inventarizace lesů 2011-2014)</a:t>
            </a:r>
          </a:p>
        </p:txBody>
      </p:sp>
    </p:spTree>
    <p:extLst>
      <p:ext uri="{BB962C8B-B14F-4D97-AF65-F5344CB8AC3E}">
        <p14:creationId xmlns:p14="http://schemas.microsoft.com/office/powerpoint/2010/main" val="196245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42C98-0FB2-4C15-8F88-9DC62ED6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5282"/>
            <a:ext cx="10515600" cy="510785"/>
          </a:xfrm>
        </p:spPr>
        <p:txBody>
          <a:bodyPr/>
          <a:lstStyle/>
          <a:p>
            <a:r>
              <a:rPr lang="cs-CZ" sz="3200" b="1" dirty="0">
                <a:latin typeface="+mn-lt"/>
              </a:rPr>
              <a:t>Celková těžba </a:t>
            </a:r>
            <a:r>
              <a:rPr lang="cs-CZ" sz="3200" b="1">
                <a:latin typeface="+mn-lt"/>
              </a:rPr>
              <a:t>dříví SIL</a:t>
            </a:r>
            <a:r>
              <a:rPr lang="cs-CZ" sz="3200" b="1" dirty="0">
                <a:latin typeface="+mn-lt"/>
              </a:rPr>
              <a:t>) </a:t>
            </a:r>
            <a:br>
              <a:rPr lang="cs-CZ" sz="3200" b="1" dirty="0">
                <a:latin typeface="+mn-lt"/>
              </a:rPr>
            </a:br>
            <a:endParaRPr lang="cs-CZ" sz="3200" b="1" dirty="0">
              <a:latin typeface="+mn-lt"/>
            </a:endParaRP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D00-000068513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429322"/>
              </p:ext>
            </p:extLst>
          </p:nvPr>
        </p:nvGraphicFramePr>
        <p:xfrm>
          <a:off x="640080" y="779489"/>
          <a:ext cx="11367040" cy="528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06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C1A65-CA01-46B3-80A1-1EDCC7F2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32"/>
            <a:ext cx="10515600" cy="504305"/>
          </a:xfrm>
        </p:spPr>
        <p:txBody>
          <a:bodyPr/>
          <a:lstStyle/>
          <a:p>
            <a:r>
              <a:rPr lang="cs-CZ" sz="3200" b="1" dirty="0">
                <a:latin typeface="+mn-lt"/>
              </a:rPr>
              <a:t>Nahodilá těžba</a:t>
            </a:r>
            <a:br>
              <a:rPr lang="cs-CZ" sz="3200" b="1" dirty="0">
                <a:latin typeface="+mn-lt"/>
              </a:rPr>
            </a:br>
            <a:endParaRPr lang="cs-CZ" sz="3200" b="1" dirty="0">
              <a:latin typeface="+mn-lt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F00-0000591A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379581"/>
              </p:ext>
            </p:extLst>
          </p:nvPr>
        </p:nvGraphicFramePr>
        <p:xfrm>
          <a:off x="838199" y="681038"/>
          <a:ext cx="10914089" cy="54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249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BB847-449E-4DBB-B0D6-E2624D031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1"/>
            <a:ext cx="10515600" cy="487680"/>
          </a:xfrm>
        </p:spPr>
        <p:txBody>
          <a:bodyPr/>
          <a:lstStyle/>
          <a:p>
            <a:r>
              <a:rPr lang="cs-CZ" sz="3200" b="1" dirty="0">
                <a:latin typeface="+mn-lt"/>
              </a:rPr>
              <a:t>Střední plošný věk hlavních dřevin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0000000-0008-0000-1200-0000E4BC3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932162"/>
              </p:ext>
            </p:extLst>
          </p:nvPr>
        </p:nvGraphicFramePr>
        <p:xfrm>
          <a:off x="838200" y="827314"/>
          <a:ext cx="11069320" cy="534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548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796" y="-1"/>
            <a:ext cx="10515600" cy="1034321"/>
          </a:xfrm>
        </p:spPr>
        <p:txBody>
          <a:bodyPr/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3200" dirty="0"/>
              <a:t>Porovnání  celkové těžby s celkovým běžným přírůstem (CBP) </a:t>
            </a:r>
            <a:br>
              <a:rPr lang="cs-CZ" sz="3200" dirty="0"/>
            </a:br>
            <a:r>
              <a:rPr lang="cs-CZ" sz="3200" dirty="0"/>
              <a:t>a celkovým průměrným přírůstem (CPP)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00000000-0008-0000-0D00-00006C513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307278"/>
              </p:ext>
            </p:extLst>
          </p:nvPr>
        </p:nvGraphicFramePr>
        <p:xfrm>
          <a:off x="0" y="1199213"/>
          <a:ext cx="12192000" cy="508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86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3A400CD-65C4-474E-BC93-E0188BC1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" y="808522"/>
            <a:ext cx="7847278" cy="5207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C253E9B-B4E6-4EFC-9C79-BFB8FBC128D8}"/>
              </a:ext>
            </a:extLst>
          </p:cNvPr>
          <p:cNvSpPr/>
          <p:nvPr/>
        </p:nvSpPr>
        <p:spPr>
          <a:xfrm>
            <a:off x="8424673" y="694944"/>
            <a:ext cx="352044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u="sng" dirty="0"/>
              <a:t>Povrchový humus má silnou infiltrační  a retenční schopnost</a:t>
            </a:r>
          </a:p>
          <a:p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Jeden kilogram humusu může zadržet až </a:t>
            </a:r>
            <a:r>
              <a:rPr lang="cs-CZ" dirty="0">
                <a:solidFill>
                  <a:srgbClr val="FF0000"/>
                </a:solidFill>
              </a:rPr>
              <a:t>tři kilogramy vody</a:t>
            </a:r>
            <a:r>
              <a:rPr lang="cs-CZ" dirty="0"/>
              <a:t>,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jeden kilogram suchého písku naopak jen </a:t>
            </a:r>
            <a:r>
              <a:rPr lang="cs-CZ" dirty="0">
                <a:solidFill>
                  <a:srgbClr val="FF0000"/>
                </a:solidFill>
              </a:rPr>
              <a:t>dvě stě gramů </a:t>
            </a:r>
          </a:p>
          <a:p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jeden kilogram minerální půdy zadrží </a:t>
            </a:r>
            <a:r>
              <a:rPr lang="cs-CZ" dirty="0">
                <a:solidFill>
                  <a:srgbClr val="FF0000"/>
                </a:solidFill>
              </a:rPr>
              <a:t>půl kilogramu vody</a:t>
            </a:r>
            <a:r>
              <a:rPr lang="cs-CZ" dirty="0"/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53F83E5-9D6E-40F8-BDC0-878A24EE80D7}"/>
              </a:ext>
            </a:extLst>
          </p:cNvPr>
          <p:cNvSpPr txBox="1"/>
          <p:nvPr/>
        </p:nvSpPr>
        <p:spPr>
          <a:xfrm>
            <a:off x="8424672" y="4446278"/>
            <a:ext cx="35204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Po 18 letech od těžby, porost bez zápoje, </a:t>
            </a:r>
          </a:p>
          <a:p>
            <a:pPr algn="ctr"/>
            <a:r>
              <a:rPr lang="cs-CZ" sz="2400" b="1" dirty="0">
                <a:solidFill>
                  <a:srgbClr val="FF0000"/>
                </a:solidFill>
              </a:rPr>
              <a:t>ztráta nadložního humusu až 90 %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843D9F1-A581-47E6-882D-78ADD6D52549}"/>
              </a:ext>
            </a:extLst>
          </p:cNvPr>
          <p:cNvSpPr txBox="1"/>
          <p:nvPr/>
        </p:nvSpPr>
        <p:spPr>
          <a:xfrm>
            <a:off x="246887" y="110169"/>
            <a:ext cx="437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Retenční schopnost lesů </a:t>
            </a:r>
          </a:p>
        </p:txBody>
      </p:sp>
    </p:spTree>
    <p:extLst>
      <p:ext uri="{BB962C8B-B14F-4D97-AF65-F5344CB8AC3E}">
        <p14:creationId xmlns:p14="http://schemas.microsoft.com/office/powerpoint/2010/main" val="14984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E69E6-CC38-4EDC-997F-6060CB7A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13" y="0"/>
            <a:ext cx="10515600" cy="858368"/>
          </a:xfrm>
        </p:spPr>
        <p:txBody>
          <a:bodyPr/>
          <a:lstStyle/>
          <a:p>
            <a:pPr algn="ctr"/>
            <a:r>
              <a:rPr lang="cs-CZ" sz="3200" b="1" dirty="0">
                <a:latin typeface="+mn-lt"/>
              </a:rPr>
              <a:t>Celkový a hektarový objem mrtvého dříví v ČR podle forem, NIL2 (2011–2015) 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0B91ECB-9156-4519-9EBF-E17A3C0C1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175141"/>
              </p:ext>
            </p:extLst>
          </p:nvPr>
        </p:nvGraphicFramePr>
        <p:xfrm>
          <a:off x="579548" y="1049628"/>
          <a:ext cx="10774251" cy="4758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6339">
                  <a:extLst>
                    <a:ext uri="{9D8B030D-6E8A-4147-A177-3AD203B41FA5}">
                      <a16:colId xmlns:a16="http://schemas.microsoft.com/office/drawing/2014/main" val="3309428111"/>
                    </a:ext>
                  </a:extLst>
                </a:gridCol>
                <a:gridCol w="1862216">
                  <a:extLst>
                    <a:ext uri="{9D8B030D-6E8A-4147-A177-3AD203B41FA5}">
                      <a16:colId xmlns:a16="http://schemas.microsoft.com/office/drawing/2014/main" val="1704553119"/>
                    </a:ext>
                  </a:extLst>
                </a:gridCol>
                <a:gridCol w="1307986">
                  <a:extLst>
                    <a:ext uri="{9D8B030D-6E8A-4147-A177-3AD203B41FA5}">
                      <a16:colId xmlns:a16="http://schemas.microsoft.com/office/drawing/2014/main" val="1615229464"/>
                    </a:ext>
                  </a:extLst>
                </a:gridCol>
                <a:gridCol w="1154266">
                  <a:extLst>
                    <a:ext uri="{9D8B030D-6E8A-4147-A177-3AD203B41FA5}">
                      <a16:colId xmlns:a16="http://schemas.microsoft.com/office/drawing/2014/main" val="3466805540"/>
                    </a:ext>
                  </a:extLst>
                </a:gridCol>
                <a:gridCol w="1395196">
                  <a:extLst>
                    <a:ext uri="{9D8B030D-6E8A-4147-A177-3AD203B41FA5}">
                      <a16:colId xmlns:a16="http://schemas.microsoft.com/office/drawing/2014/main" val="3927218458"/>
                    </a:ext>
                  </a:extLst>
                </a:gridCol>
                <a:gridCol w="1064124">
                  <a:extLst>
                    <a:ext uri="{9D8B030D-6E8A-4147-A177-3AD203B41FA5}">
                      <a16:colId xmlns:a16="http://schemas.microsoft.com/office/drawing/2014/main" val="497268970"/>
                    </a:ext>
                  </a:extLst>
                </a:gridCol>
                <a:gridCol w="1064124">
                  <a:extLst>
                    <a:ext uri="{9D8B030D-6E8A-4147-A177-3AD203B41FA5}">
                      <a16:colId xmlns:a16="http://schemas.microsoft.com/office/drawing/2014/main" val="1059727614"/>
                    </a:ext>
                  </a:extLst>
                </a:gridCol>
              </a:tblGrid>
              <a:tr h="13103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Bodový odhad [mil. m</a:t>
                      </a:r>
                      <a:r>
                        <a:rPr lang="cs-CZ" sz="2000" b="1" baseline="30000" dirty="0">
                          <a:solidFill>
                            <a:srgbClr val="FF0000"/>
                          </a:solidFill>
                          <a:effectLst/>
                        </a:rPr>
                        <a:t>3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s k.]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Spodní mez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Horní mez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Bodový odhad [m</a:t>
                      </a:r>
                      <a:r>
                        <a:rPr lang="cs-CZ" sz="2000" b="1" baseline="300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/ha  s k.]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Spodní mez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Horní mez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6306367"/>
                  </a:ext>
                </a:extLst>
              </a:tr>
              <a:tr h="68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Souše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12,6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11,2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14,1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22652518"/>
                  </a:ext>
                </a:extLst>
              </a:tr>
              <a:tr h="68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Pařezy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11,7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12,2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3723514"/>
                  </a:ext>
                </a:extLst>
              </a:tr>
              <a:tr h="68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Ležící hroubí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24,1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22,7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25,5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8,2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9,1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17943467"/>
                  </a:ext>
                </a:extLst>
              </a:tr>
              <a:tr h="68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Ležící nehroubí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20,9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19,7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22,0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5579482"/>
                  </a:ext>
                </a:extLst>
              </a:tr>
              <a:tr h="689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Mrtvé dříví celkem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69,3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24,8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929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4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958F3-306F-47AE-B397-8396F82E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83"/>
            <a:ext cx="10515600" cy="984704"/>
          </a:xfrm>
        </p:spPr>
        <p:txBody>
          <a:bodyPr/>
          <a:lstStyle/>
          <a:p>
            <a:pPr algn="ctr"/>
            <a:r>
              <a:rPr lang="cs-CZ" sz="3200" b="1" dirty="0">
                <a:latin typeface="+mn-lt"/>
              </a:rPr>
              <a:t>Celková a hektarová zásoba </a:t>
            </a:r>
            <a:r>
              <a:rPr lang="cs-CZ" sz="32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ležícího hroubí </a:t>
            </a:r>
            <a:r>
              <a:rPr lang="cs-CZ" sz="3200" b="1" dirty="0">
                <a:latin typeface="+mn-lt"/>
              </a:rPr>
              <a:t>v krajích, </a:t>
            </a:r>
            <a:br>
              <a:rPr lang="cs-CZ" sz="3200" b="1" dirty="0">
                <a:latin typeface="+mn-lt"/>
              </a:rPr>
            </a:br>
            <a:r>
              <a:rPr lang="cs-CZ" sz="3200" b="1" dirty="0">
                <a:latin typeface="+mn-lt"/>
              </a:rPr>
              <a:t> NIL2 (2011–2015)</a:t>
            </a:r>
            <a:endParaRPr lang="cs-CZ" dirty="0"/>
          </a:p>
        </p:txBody>
      </p:sp>
      <p:pic>
        <p:nvPicPr>
          <p:cNvPr id="4" name="Zástupný symbol pro obsah 3" descr="D:\Publikace_NIL\4_14_MD\Nfi2_gnfi2_drivi_mrtve_sk_text_kraje.jpg">
            <a:extLst>
              <a:ext uri="{FF2B5EF4-FFF2-40B4-BE49-F238E27FC236}">
                <a16:creationId xmlns:a16="http://schemas.microsoft.com/office/drawing/2014/main" id="{85EC24A1-D096-41F2-A6EE-3EF0D4B972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52" y="1280161"/>
            <a:ext cx="6443651" cy="4832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61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700722"/>
          </a:xfrm>
        </p:spPr>
        <p:txBody>
          <a:bodyPr/>
          <a:lstStyle/>
          <a:p>
            <a:pPr lvl="0" algn="ctr"/>
            <a:r>
              <a:rPr lang="cs-CZ" sz="3600" b="1" dirty="0">
                <a:solidFill>
                  <a:schemeClr val="tx1"/>
                </a:solidFill>
                <a:latin typeface="+mn-lt"/>
              </a:rPr>
              <a:t>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777802" y="1066800"/>
            <a:ext cx="5211298" cy="5059680"/>
          </a:xfrm>
          <a:ln w="762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>
                <a:solidFill>
                  <a:srgbClr val="FF0000"/>
                </a:solidFill>
              </a:rPr>
              <a:t>NIL </a:t>
            </a:r>
            <a:r>
              <a:rPr lang="cs-CZ" dirty="0"/>
              <a:t>- </a:t>
            </a:r>
            <a:r>
              <a:rPr lang="cs-CZ" b="1" dirty="0">
                <a:solidFill>
                  <a:srgbClr val="FF0000"/>
                </a:solidFill>
              </a:rPr>
              <a:t>N</a:t>
            </a:r>
            <a:r>
              <a:rPr lang="cs-CZ" dirty="0"/>
              <a:t>árodní </a:t>
            </a:r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dirty="0"/>
              <a:t>nventarizace </a:t>
            </a:r>
            <a:r>
              <a:rPr lang="cs-CZ" b="1" dirty="0">
                <a:solidFill>
                  <a:srgbClr val="FF0000"/>
                </a:solidFill>
              </a:rPr>
              <a:t>L</a:t>
            </a:r>
            <a:r>
              <a:rPr lang="cs-CZ" dirty="0"/>
              <a:t>esů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cs-CZ" sz="2400" dirty="0"/>
              <a:t>Uskutečněny 2 cykly + 1 průběžný</a:t>
            </a:r>
          </a:p>
          <a:p>
            <a:pPr lvl="1"/>
            <a:r>
              <a:rPr lang="cs-CZ" dirty="0"/>
              <a:t>NIL1 v letech  2001 - 2004</a:t>
            </a:r>
          </a:p>
          <a:p>
            <a:pPr lvl="1"/>
            <a:r>
              <a:rPr lang="cs-CZ" dirty="0"/>
              <a:t>NIL2 v letech  2011 - 2015</a:t>
            </a:r>
          </a:p>
          <a:p>
            <a:pPr lvl="1"/>
            <a:r>
              <a:rPr lang="cs-CZ" dirty="0"/>
              <a:t>SSVLE (NIL3)   2015 - 2019</a:t>
            </a:r>
          </a:p>
          <a:p>
            <a:endParaRPr lang="cs-CZ" sz="2400" dirty="0"/>
          </a:p>
          <a:p>
            <a:r>
              <a:rPr lang="cs-CZ" sz="2400" dirty="0"/>
              <a:t>Měření v terénu v síti  2x2 km </a:t>
            </a:r>
          </a:p>
          <a:p>
            <a:pPr lvl="1"/>
            <a:r>
              <a:rPr lang="cs-CZ" sz="2000" dirty="0"/>
              <a:t>NIL1  14 220 ploch</a:t>
            </a:r>
          </a:p>
          <a:p>
            <a:pPr lvl="1"/>
            <a:r>
              <a:rPr lang="cs-CZ" sz="2000" dirty="0"/>
              <a:t>NIL2  23 088 ploch 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45440" y="1066800"/>
            <a:ext cx="5211298" cy="5059680"/>
          </a:xfrm>
          <a:ln w="762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>
                <a:solidFill>
                  <a:srgbClr val="FF0000"/>
                </a:solidFill>
              </a:rPr>
              <a:t>SIL </a:t>
            </a:r>
            <a:r>
              <a:rPr lang="cs-CZ" dirty="0"/>
              <a:t>- </a:t>
            </a:r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dirty="0"/>
              <a:t>ouhrnné </a:t>
            </a:r>
            <a:r>
              <a:rPr lang="cs-CZ" b="1" dirty="0">
                <a:solidFill>
                  <a:srgbClr val="FF0000"/>
                </a:solidFill>
              </a:rPr>
              <a:t>I</a:t>
            </a:r>
            <a:r>
              <a:rPr lang="cs-CZ" dirty="0"/>
              <a:t>nformace o </a:t>
            </a:r>
            <a:r>
              <a:rPr lang="cs-CZ" b="1" dirty="0">
                <a:solidFill>
                  <a:srgbClr val="FF0000"/>
                </a:solidFill>
              </a:rPr>
              <a:t>L</a:t>
            </a:r>
            <a:r>
              <a:rPr lang="cs-CZ" dirty="0"/>
              <a:t>ese</a:t>
            </a:r>
          </a:p>
          <a:p>
            <a:endParaRPr lang="cs-CZ" dirty="0"/>
          </a:p>
          <a:p>
            <a:r>
              <a:rPr lang="cs-CZ" sz="2400" dirty="0"/>
              <a:t>LHP – 2019</a:t>
            </a:r>
          </a:p>
          <a:p>
            <a:r>
              <a:rPr lang="cs-CZ" sz="2400" dirty="0"/>
              <a:t>LHO – 2019</a:t>
            </a:r>
          </a:p>
          <a:p>
            <a:pPr marL="114300" indent="0">
              <a:buNone/>
            </a:pPr>
            <a:endParaRPr lang="cs-CZ" sz="2400" dirty="0"/>
          </a:p>
          <a:p>
            <a:r>
              <a:rPr lang="cs-CZ" sz="2400" u="sng" dirty="0"/>
              <a:t>PSK v roce 2019 – </a:t>
            </a:r>
            <a:r>
              <a:rPr lang="cs-CZ" sz="2400" b="1" u="sng" dirty="0"/>
              <a:t>2 617 912</a:t>
            </a:r>
          </a:p>
          <a:p>
            <a:endParaRPr lang="cs-CZ" sz="2400" b="1" dirty="0"/>
          </a:p>
          <a:p>
            <a:r>
              <a:rPr lang="cs-CZ" sz="2400" b="1" dirty="0"/>
              <a:t>Zdroj ČSÚ, ÚHÚL </a:t>
            </a:r>
          </a:p>
        </p:txBody>
      </p:sp>
    </p:spTree>
    <p:extLst>
      <p:ext uri="{BB962C8B-B14F-4D97-AF65-F5344CB8AC3E}">
        <p14:creationId xmlns:p14="http://schemas.microsoft.com/office/powerpoint/2010/main" val="1665131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D9755-F3F8-4E6E-AFB4-65164CBF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0965"/>
            <a:ext cx="10515600" cy="975995"/>
          </a:xfrm>
        </p:spPr>
        <p:txBody>
          <a:bodyPr/>
          <a:lstStyle/>
          <a:p>
            <a:pPr algn="ctr"/>
            <a:r>
              <a:rPr lang="cs-CZ" sz="3200" b="1" dirty="0">
                <a:latin typeface="+mn-lt"/>
              </a:rPr>
              <a:t>Celkový a hektarový objem </a:t>
            </a:r>
            <a:r>
              <a:rPr lang="cs-CZ" sz="32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ležícího nehroubí  </a:t>
            </a:r>
            <a:r>
              <a:rPr lang="cs-CZ" sz="3200" b="1" dirty="0">
                <a:latin typeface="+mn-lt"/>
              </a:rPr>
              <a:t>v krajích NIL2 (2011–2015)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D:\Publikace_NIL\4_14_MD\Nfi2_gnfi2_drivi_mrtve_nehroubi_sk_text_kraje.jpg">
            <a:extLst>
              <a:ext uri="{FF2B5EF4-FFF2-40B4-BE49-F238E27FC236}">
                <a16:creationId xmlns:a16="http://schemas.microsoft.com/office/drawing/2014/main" id="{5AE902A7-20C5-4340-A72E-66ECF3C487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06" y="1076960"/>
            <a:ext cx="6684588" cy="5035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25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1D712-CB3A-4A8C-894A-2B638D94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" y="151765"/>
            <a:ext cx="11033760" cy="549275"/>
          </a:xfrm>
        </p:spPr>
        <p:txBody>
          <a:bodyPr/>
          <a:lstStyle/>
          <a:p>
            <a:pPr algn="ctr"/>
            <a:r>
              <a:rPr lang="cs-CZ" sz="3200" b="1" dirty="0">
                <a:latin typeface="+mn-lt"/>
              </a:rPr>
              <a:t>Délka vodních toků, které protékají lesy v ČR NIL2 (2011-2015) 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8F564B5-8744-44DA-B123-2BB1EE858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952255"/>
              </p:ext>
            </p:extLst>
          </p:nvPr>
        </p:nvGraphicFramePr>
        <p:xfrm>
          <a:off x="386080" y="1046481"/>
          <a:ext cx="11186158" cy="517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410581946"/>
                    </a:ext>
                  </a:extLst>
                </a:gridCol>
                <a:gridCol w="1021304">
                  <a:extLst>
                    <a:ext uri="{9D8B030D-6E8A-4147-A177-3AD203B41FA5}">
                      <a16:colId xmlns:a16="http://schemas.microsoft.com/office/drawing/2014/main" val="3905358486"/>
                    </a:ext>
                  </a:extLst>
                </a:gridCol>
                <a:gridCol w="1071234">
                  <a:extLst>
                    <a:ext uri="{9D8B030D-6E8A-4147-A177-3AD203B41FA5}">
                      <a16:colId xmlns:a16="http://schemas.microsoft.com/office/drawing/2014/main" val="576319472"/>
                    </a:ext>
                  </a:extLst>
                </a:gridCol>
                <a:gridCol w="1081535">
                  <a:extLst>
                    <a:ext uri="{9D8B030D-6E8A-4147-A177-3AD203B41FA5}">
                      <a16:colId xmlns:a16="http://schemas.microsoft.com/office/drawing/2014/main" val="2989956298"/>
                    </a:ext>
                  </a:extLst>
                </a:gridCol>
                <a:gridCol w="1215439">
                  <a:extLst>
                    <a:ext uri="{9D8B030D-6E8A-4147-A177-3AD203B41FA5}">
                      <a16:colId xmlns:a16="http://schemas.microsoft.com/office/drawing/2014/main" val="4202143649"/>
                    </a:ext>
                  </a:extLst>
                </a:gridCol>
                <a:gridCol w="968231">
                  <a:extLst>
                    <a:ext uri="{9D8B030D-6E8A-4147-A177-3AD203B41FA5}">
                      <a16:colId xmlns:a16="http://schemas.microsoft.com/office/drawing/2014/main" val="642586300"/>
                    </a:ext>
                  </a:extLst>
                </a:gridCol>
                <a:gridCol w="1091835">
                  <a:extLst>
                    <a:ext uri="{9D8B030D-6E8A-4147-A177-3AD203B41FA5}">
                      <a16:colId xmlns:a16="http://schemas.microsoft.com/office/drawing/2014/main" val="4102706353"/>
                    </a:ext>
                  </a:extLst>
                </a:gridCol>
                <a:gridCol w="1184538">
                  <a:extLst>
                    <a:ext uri="{9D8B030D-6E8A-4147-A177-3AD203B41FA5}">
                      <a16:colId xmlns:a16="http://schemas.microsoft.com/office/drawing/2014/main" val="3192196167"/>
                    </a:ext>
                  </a:extLst>
                </a:gridCol>
                <a:gridCol w="1212526">
                  <a:extLst>
                    <a:ext uri="{9D8B030D-6E8A-4147-A177-3AD203B41FA5}">
                      <a16:colId xmlns:a16="http://schemas.microsoft.com/office/drawing/2014/main" val="3251850072"/>
                    </a:ext>
                  </a:extLst>
                </a:gridCol>
                <a:gridCol w="734236">
                  <a:extLst>
                    <a:ext uri="{9D8B030D-6E8A-4147-A177-3AD203B41FA5}">
                      <a16:colId xmlns:a16="http://schemas.microsoft.com/office/drawing/2014/main" val="3228246395"/>
                    </a:ext>
                  </a:extLst>
                </a:gridCol>
              </a:tblGrid>
              <a:tr h="10625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Kategorie toku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Délka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Hustota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Podíl na celkové délce vodních toků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77335"/>
                  </a:ext>
                </a:extLst>
              </a:tr>
              <a:tr h="1390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Délka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[tis. km]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Spodní mez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Horní mez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Hustota [m/ha]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Spodní mez 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Horní mez 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Podíl [%]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Spodní mez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Horní mez 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9307580"/>
                  </a:ext>
                </a:extLst>
              </a:tr>
              <a:tr h="481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Bystřiny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51,2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47,7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54,6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18,1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17,0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19,3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50,8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48,4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53,3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8136755"/>
                  </a:ext>
                </a:extLst>
              </a:tr>
              <a:tr h="481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Říčky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9,7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3632688"/>
                  </a:ext>
                </a:extLst>
              </a:tr>
              <a:tr h="942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Uměle vytvořené kanály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41,0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37,5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44,5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14,5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13,3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15,7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40,7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38,2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43,2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42962366"/>
                  </a:ext>
                </a:extLst>
              </a:tr>
              <a:tr h="791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Vodní toky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100,7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95,5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105,9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35,7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34,0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37,4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100,0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155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673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F4FFE-2E2D-4F89-A1A4-E3863D49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" y="111125"/>
            <a:ext cx="10515600" cy="539115"/>
          </a:xfrm>
        </p:spPr>
        <p:txBody>
          <a:bodyPr/>
          <a:lstStyle/>
          <a:p>
            <a:pPr algn="ctr"/>
            <a:r>
              <a:rPr lang="cs-CZ" sz="3200" b="1" dirty="0">
                <a:latin typeface="+mn-lt"/>
              </a:rPr>
              <a:t>Hustota </a:t>
            </a:r>
            <a:r>
              <a:rPr lang="cs-CZ" sz="32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přirozených vodních toků (bystřin a říček)</a:t>
            </a:r>
            <a:r>
              <a:rPr lang="cs-CZ" sz="3200" b="1" dirty="0">
                <a:latin typeface="+mn-lt"/>
              </a:rPr>
              <a:t> v krajích, NIL2 (2011-2015)</a:t>
            </a:r>
          </a:p>
        </p:txBody>
      </p:sp>
      <p:pic>
        <p:nvPicPr>
          <p:cNvPr id="4" name="Zástupný symbol pro obsah 3" descr="D:\Publikace_NIL\4_17_Vodní toky\Nfi2_gnfi2_toky_prirodni_text_kraje.jpg">
            <a:extLst>
              <a:ext uri="{FF2B5EF4-FFF2-40B4-BE49-F238E27FC236}">
                <a16:creationId xmlns:a16="http://schemas.microsoft.com/office/drawing/2014/main" id="{E94467FF-8159-47F6-8149-CD6CBC80B5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60" y="1066800"/>
            <a:ext cx="7426960" cy="522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30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3CB7C-5B50-4255-A529-EC45B079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84" y="121285"/>
            <a:ext cx="11242040" cy="452885"/>
          </a:xfrm>
        </p:spPr>
        <p:txBody>
          <a:bodyPr/>
          <a:lstStyle/>
          <a:p>
            <a:r>
              <a:rPr lang="cs-CZ" sz="3200" b="1" dirty="0">
                <a:latin typeface="+mn-lt"/>
              </a:rPr>
              <a:t>Hustota </a:t>
            </a:r>
            <a:r>
              <a:rPr lang="cs-CZ" sz="32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umělých vodních toků</a:t>
            </a:r>
            <a:r>
              <a:rPr lang="cs-CZ" sz="3200" b="1" dirty="0">
                <a:latin typeface="+mn-lt"/>
              </a:rPr>
              <a:t> v krajích, NIL2 (2011-2015)</a:t>
            </a:r>
            <a:br>
              <a:rPr lang="cs-CZ" b="1" dirty="0"/>
            </a:br>
            <a:endParaRPr lang="cs-CZ" dirty="0"/>
          </a:p>
        </p:txBody>
      </p:sp>
      <p:pic>
        <p:nvPicPr>
          <p:cNvPr id="4" name="Zástupný symbol pro obsah 3" descr="D:\Publikace_NIL\4_17_Vodní toky\Nfi2_gnfi2_toky_umele_text_kraje.jpg">
            <a:extLst>
              <a:ext uri="{FF2B5EF4-FFF2-40B4-BE49-F238E27FC236}">
                <a16:creationId xmlns:a16="http://schemas.microsoft.com/office/drawing/2014/main" id="{277436A2-0C40-485D-84CE-E1092D8575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0" y="751839"/>
            <a:ext cx="8039562" cy="5476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532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1FB92-CED4-4608-940D-3C1B4026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131445"/>
            <a:ext cx="10774680" cy="640715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Tůně a močály </a:t>
            </a:r>
            <a:r>
              <a:rPr lang="cs-CZ" sz="3200" b="1" dirty="0">
                <a:latin typeface="+mn-lt"/>
              </a:rPr>
              <a:t>na území lesa v krajích,  NIL2 (2011-2015)</a:t>
            </a:r>
          </a:p>
        </p:txBody>
      </p:sp>
      <p:pic>
        <p:nvPicPr>
          <p:cNvPr id="4" name="Zástupný symbol pro obsah 3" descr="D:\Publikace_NIL\4_25_Močály\Nfi2_gnfi2_mocaly_text_kraje.jpg">
            <a:extLst>
              <a:ext uri="{FF2B5EF4-FFF2-40B4-BE49-F238E27FC236}">
                <a16:creationId xmlns:a16="http://schemas.microsoft.com/office/drawing/2014/main" id="{032C9087-BCE7-4C1A-9728-98501660F6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975360"/>
            <a:ext cx="7358842" cy="5222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481CA03-F045-49EC-B0C1-F84EA9E8F615}"/>
              </a:ext>
            </a:extLst>
          </p:cNvPr>
          <p:cNvSpPr txBox="1"/>
          <p:nvPr/>
        </p:nvSpPr>
        <p:spPr>
          <a:xfrm>
            <a:off x="7894321" y="1056641"/>
            <a:ext cx="412496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Celkový odhad plochy tůní a močálů v lesích činí </a:t>
            </a:r>
            <a:r>
              <a:rPr lang="cs-CZ" b="1" dirty="0">
                <a:solidFill>
                  <a:srgbClr val="FF0000"/>
                </a:solidFill>
              </a:rPr>
              <a:t>7 222,8 </a:t>
            </a:r>
            <a:r>
              <a:rPr lang="cs-CZ" dirty="0"/>
              <a:t>± 1 531,8 ha, to je průměrně </a:t>
            </a:r>
            <a:r>
              <a:rPr lang="cs-CZ" b="1" dirty="0">
                <a:solidFill>
                  <a:srgbClr val="FF0000"/>
                </a:solidFill>
              </a:rPr>
              <a:t>25,6 </a:t>
            </a:r>
            <a:r>
              <a:rPr lang="cs-CZ" dirty="0"/>
              <a:t>± 5,4 m2 plochy močálů a tůní na hektar lesa.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81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42DC0-AFA5-43F8-88D1-BB587699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85"/>
            <a:ext cx="10515600" cy="640715"/>
          </a:xfrm>
        </p:spPr>
        <p:txBody>
          <a:bodyPr/>
          <a:lstStyle/>
          <a:p>
            <a:r>
              <a:rPr lang="cs-CZ" sz="32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Výskyt pramenišť </a:t>
            </a:r>
            <a:r>
              <a:rPr lang="cs-CZ" sz="3200" b="1" dirty="0">
                <a:latin typeface="+mn-lt"/>
              </a:rPr>
              <a:t>na území lesa, NIL2 (2011-2015)</a:t>
            </a:r>
          </a:p>
        </p:txBody>
      </p:sp>
      <p:pic>
        <p:nvPicPr>
          <p:cNvPr id="4" name="Zástupný symbol pro obsah 3" descr="D:\Publikace_NIL\4_26_Prameniště\Nfi2_gnfi2_prameniste_text_kraje.jpg">
            <a:extLst>
              <a:ext uri="{FF2B5EF4-FFF2-40B4-BE49-F238E27FC236}">
                <a16:creationId xmlns:a16="http://schemas.microsoft.com/office/drawing/2014/main" id="{3766C517-FD85-4C83-9ECA-E889AFFF73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741680"/>
            <a:ext cx="7305040" cy="5506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E413AAF-81EB-48F1-BCB5-31F7314D62BD}"/>
              </a:ext>
            </a:extLst>
          </p:cNvPr>
          <p:cNvSpPr txBox="1"/>
          <p:nvPr/>
        </p:nvSpPr>
        <p:spPr>
          <a:xfrm>
            <a:off x="8229601" y="812800"/>
            <a:ext cx="366775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Celkový plocha pramenišť v lesích činí </a:t>
            </a:r>
            <a:r>
              <a:rPr lang="cs-CZ" b="1" dirty="0">
                <a:solidFill>
                  <a:srgbClr val="FF0000"/>
                </a:solidFill>
              </a:rPr>
              <a:t>5 449,7 </a:t>
            </a:r>
            <a:r>
              <a:rPr lang="cs-CZ" dirty="0"/>
              <a:t>± 1 319,6 ha, to je průměrně </a:t>
            </a:r>
            <a:r>
              <a:rPr lang="cs-CZ" b="1" dirty="0">
                <a:solidFill>
                  <a:srgbClr val="FF0000"/>
                </a:solidFill>
              </a:rPr>
              <a:t>19,3</a:t>
            </a:r>
            <a:r>
              <a:rPr lang="cs-CZ" dirty="0"/>
              <a:t> ± 4,7 m2 plochy pramenišť na hektar lesa. </a:t>
            </a:r>
          </a:p>
        </p:txBody>
      </p:sp>
    </p:spTree>
    <p:extLst>
      <p:ext uri="{BB962C8B-B14F-4D97-AF65-F5344CB8AC3E}">
        <p14:creationId xmlns:p14="http://schemas.microsoft.com/office/powerpoint/2010/main" val="3138211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AA2F915-127D-4884-914C-24C877663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2" y="112892"/>
            <a:ext cx="8416179" cy="594661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4410922-6232-4ADC-87A3-04A54E6876ED}"/>
              </a:ext>
            </a:extLst>
          </p:cNvPr>
          <p:cNvSpPr txBox="1"/>
          <p:nvPr/>
        </p:nvSpPr>
        <p:spPr>
          <a:xfrm>
            <a:off x="8725404" y="734096"/>
            <a:ext cx="346659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OPRL – informační vrstva „MELI“, která informuje o vybudovaných povrchových meliorací v minulosti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694536B-1F77-4C64-9515-55A4D428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04" y="3079440"/>
            <a:ext cx="3466596" cy="22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0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BE8E9-69D6-4BF2-952C-85FCFD75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48" y="107548"/>
            <a:ext cx="10515600" cy="729579"/>
          </a:xfrm>
        </p:spPr>
        <p:txBody>
          <a:bodyPr/>
          <a:lstStyle/>
          <a:p>
            <a:r>
              <a:rPr lang="cs-CZ" sz="3200" b="1" dirty="0">
                <a:latin typeface="+mn-lt"/>
              </a:rPr>
              <a:t>Plocha lesů postižená kalamitami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B20D2A-EF2E-44A6-93F2-A04BAC05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48" y="1394138"/>
            <a:ext cx="10868696" cy="4069724"/>
          </a:xfrm>
        </p:spPr>
        <p:txBody>
          <a:bodyPr/>
          <a:lstStyle/>
          <a:p>
            <a:r>
              <a:rPr lang="cs-CZ" dirty="0"/>
              <a:t>Mnišková kalamita ve 20 a 30. letech - holožír……….………..</a:t>
            </a:r>
            <a:r>
              <a:rPr lang="cs-CZ" b="1" dirty="0">
                <a:solidFill>
                  <a:srgbClr val="FF0000"/>
                </a:solidFill>
              </a:rPr>
              <a:t>106 000 ha</a:t>
            </a:r>
          </a:p>
          <a:p>
            <a:pPr lvl="2"/>
            <a:r>
              <a:rPr lang="cs-CZ" dirty="0"/>
              <a:t>Celkem bylo poškozeno 600 000 ha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r>
              <a:rPr lang="cs-CZ" dirty="0"/>
              <a:t>Imisní a následně kůrovcová kalamita v 70. a 80. letech….…</a:t>
            </a:r>
            <a:r>
              <a:rPr lang="cs-CZ" b="1" dirty="0">
                <a:solidFill>
                  <a:srgbClr val="FF0000"/>
                </a:solidFill>
              </a:rPr>
              <a:t>82 000 ha</a:t>
            </a:r>
          </a:p>
          <a:p>
            <a:pPr lvl="2"/>
            <a:r>
              <a:rPr lang="cs-CZ" dirty="0"/>
              <a:t>Součet kalamitních ploch našich pohoří</a:t>
            </a:r>
          </a:p>
          <a:p>
            <a:endParaRPr lang="cs-CZ" dirty="0"/>
          </a:p>
          <a:p>
            <a:r>
              <a:rPr lang="cs-CZ" dirty="0"/>
              <a:t>Kůrovcová kalamita 2016 až duben 2020 (DPZ)………….….. </a:t>
            </a:r>
            <a:r>
              <a:rPr lang="cs-CZ" b="1" dirty="0">
                <a:solidFill>
                  <a:srgbClr val="FF0000"/>
                </a:solidFill>
              </a:rPr>
              <a:t>187 000 ha</a:t>
            </a:r>
          </a:p>
          <a:p>
            <a:pPr lvl="2"/>
            <a:r>
              <a:rPr lang="cs-CZ" dirty="0"/>
              <a:t>Celkem cca 7 % z PUFL</a:t>
            </a:r>
          </a:p>
          <a:p>
            <a:pPr lvl="2"/>
            <a:r>
              <a:rPr lang="cs-CZ" dirty="0"/>
              <a:t>K dnešnímu dni cca 55 000 ha holina </a:t>
            </a:r>
          </a:p>
        </p:txBody>
      </p:sp>
    </p:spTree>
    <p:extLst>
      <p:ext uri="{BB962C8B-B14F-4D97-AF65-F5344CB8AC3E}">
        <p14:creationId xmlns:p14="http://schemas.microsoft.com/office/powerpoint/2010/main" val="1130045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4BE67D2B-2926-4169-A7DA-D0D23655C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338003"/>
              </p:ext>
            </p:extLst>
          </p:nvPr>
        </p:nvGraphicFramePr>
        <p:xfrm>
          <a:off x="1264920" y="777240"/>
          <a:ext cx="9540240" cy="536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07A944B5-0FDF-49A9-BDB7-76CAD62EB305}"/>
              </a:ext>
            </a:extLst>
          </p:cNvPr>
          <p:cNvSpPr txBox="1"/>
          <p:nvPr/>
        </p:nvSpPr>
        <p:spPr>
          <a:xfrm>
            <a:off x="8831767" y="4348975"/>
            <a:ext cx="86979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±</a:t>
            </a:r>
            <a:r>
              <a:rPr lang="cs-CZ" sz="2000" dirty="0">
                <a:highlight>
                  <a:srgbClr val="FFFF00"/>
                </a:highlight>
              </a:rPr>
              <a:t>15,1</a:t>
            </a:r>
            <a:r>
              <a:rPr lang="cs-CZ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4DF290-F4CB-4DFA-A999-8A9E6986E6BE}"/>
              </a:ext>
            </a:extLst>
          </p:cNvPr>
          <p:cNvSpPr txBox="1"/>
          <p:nvPr/>
        </p:nvSpPr>
        <p:spPr>
          <a:xfrm>
            <a:off x="6110868" y="2252547"/>
            <a:ext cx="86236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 </a:t>
            </a:r>
            <a:r>
              <a:rPr lang="cs-CZ" sz="2000" dirty="0">
                <a:highlight>
                  <a:srgbClr val="FFFF00"/>
                </a:highlight>
              </a:rPr>
              <a:t>±19,5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AB1F7DD-C77E-47DB-867F-55C9B15E9EE2}"/>
              </a:ext>
            </a:extLst>
          </p:cNvPr>
          <p:cNvSpPr txBox="1"/>
          <p:nvPr/>
        </p:nvSpPr>
        <p:spPr>
          <a:xfrm>
            <a:off x="3330496" y="3948865"/>
            <a:ext cx="86236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 </a:t>
            </a:r>
            <a:r>
              <a:rPr lang="cs-CZ" sz="2000" dirty="0">
                <a:highlight>
                  <a:srgbClr val="FFFF00"/>
                </a:highlight>
              </a:rPr>
              <a:t>±18,6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4B136E9-2DCB-4FED-982F-5CE95585C07C}"/>
              </a:ext>
            </a:extLst>
          </p:cNvPr>
          <p:cNvSpPr/>
          <p:nvPr/>
        </p:nvSpPr>
        <p:spPr>
          <a:xfrm>
            <a:off x="1264920" y="81959"/>
            <a:ext cx="687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Vývoj celkové zásoby dříví v lesích v ČR</a:t>
            </a:r>
          </a:p>
        </p:txBody>
      </p:sp>
    </p:spTree>
    <p:extLst>
      <p:ext uri="{BB962C8B-B14F-4D97-AF65-F5344CB8AC3E}">
        <p14:creationId xmlns:p14="http://schemas.microsoft.com/office/powerpoint/2010/main" val="145342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99B0F92-B843-4FAF-BE80-B998E69FC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76583"/>
              </p:ext>
            </p:extLst>
          </p:nvPr>
        </p:nvGraphicFramePr>
        <p:xfrm>
          <a:off x="551793" y="772510"/>
          <a:ext cx="11083159" cy="518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42895291-1D7E-4782-BDF7-82CC322BCB96}"/>
              </a:ext>
            </a:extLst>
          </p:cNvPr>
          <p:cNvSpPr/>
          <p:nvPr/>
        </p:nvSpPr>
        <p:spPr>
          <a:xfrm>
            <a:off x="551793" y="30480"/>
            <a:ext cx="11083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/>
              <a:t>Vývoj zásoby dříví jehličnanů a listnáčů v lesích v ČR </a:t>
            </a:r>
          </a:p>
        </p:txBody>
      </p:sp>
    </p:spTree>
    <p:extLst>
      <p:ext uri="{BB962C8B-B14F-4D97-AF65-F5344CB8AC3E}">
        <p14:creationId xmlns:p14="http://schemas.microsoft.com/office/powerpoint/2010/main" val="40227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31" y="764497"/>
            <a:ext cx="9833121" cy="55013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973451" y="5089901"/>
            <a:ext cx="1219200" cy="409575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altLang="cs-CZ" sz="2000" b="1" dirty="0">
                <a:latin typeface="Arial" panose="020B0604020202020204" pitchFamily="34" charset="0"/>
              </a:rPr>
              <a:t>500m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2</a:t>
            </a:r>
            <a:endParaRPr lang="cs-CZ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926518" y="5499476"/>
            <a:ext cx="1219200" cy="409575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altLang="cs-CZ" sz="2000" b="1" dirty="0">
                <a:latin typeface="Arial" panose="020B0604020202020204" pitchFamily="34" charset="0"/>
              </a:rPr>
              <a:t>500m</a:t>
            </a:r>
            <a:r>
              <a:rPr lang="cs-CZ" altLang="cs-CZ" sz="2000" b="1" baseline="30000" dirty="0">
                <a:latin typeface="Arial" panose="020B0604020202020204" pitchFamily="34" charset="0"/>
              </a:rPr>
              <a:t>2</a:t>
            </a:r>
            <a:endParaRPr lang="cs-CZ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6911" y="181299"/>
            <a:ext cx="6843004" cy="4184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b="1" dirty="0">
                <a:latin typeface="+mn-lt"/>
                <a:cs typeface="Times New Roman" panose="02020603050405020304" pitchFamily="18" charset="0"/>
              </a:rPr>
              <a:t>Schéma </a:t>
            </a:r>
            <a:r>
              <a:rPr lang="cs-CZ" altLang="cs-CZ" sz="3200" b="1" dirty="0">
                <a:latin typeface="+mn-lt"/>
              </a:rPr>
              <a:t>inventarizační dvojplochy </a:t>
            </a:r>
          </a:p>
        </p:txBody>
      </p:sp>
    </p:spTree>
    <p:extLst>
      <p:ext uri="{BB962C8B-B14F-4D97-AF65-F5344CB8AC3E}">
        <p14:creationId xmlns:p14="http://schemas.microsoft.com/office/powerpoint/2010/main" val="3489598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DD603BE1-AD7F-415A-A543-3E5FE2771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937499"/>
              </p:ext>
            </p:extLst>
          </p:nvPr>
        </p:nvGraphicFramePr>
        <p:xfrm>
          <a:off x="644577" y="823783"/>
          <a:ext cx="11047751" cy="542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E219D027-6270-4DC5-84EE-E35927572DF2}"/>
              </a:ext>
            </a:extLst>
          </p:cNvPr>
          <p:cNvSpPr/>
          <p:nvPr/>
        </p:nvSpPr>
        <p:spPr>
          <a:xfrm>
            <a:off x="1649562" y="20707"/>
            <a:ext cx="5795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3200" b="1" dirty="0"/>
              <a:t>Vývoj zásoby smrku v lesích v ČR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306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6885929-0DAC-428B-8B86-47D6636C6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29" y="134911"/>
            <a:ext cx="4391051" cy="5907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DD74B5B-5357-4120-8D17-CE14864E701C}"/>
              </a:ext>
            </a:extLst>
          </p:cNvPr>
          <p:cNvSpPr txBox="1"/>
          <p:nvPr/>
        </p:nvSpPr>
        <p:spPr>
          <a:xfrm>
            <a:off x="5496574" y="706517"/>
            <a:ext cx="61432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Obsah: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Klasifikace obnovních prvků z družicových dat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Návrh obnovní druhové skladby	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Rámcový odhad potřeby sadebního materiálu podle jednotlivých druhů lesích dřevin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Vyhodnocení dostupnosti reprodukčního materiálu lesních dřevin v databázi ERMA2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Porovnání potenciálních zdrojů sadebního materiálu s rámcovou potřebou za ČR	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Pěstební doporučení pro obnovu a výchovu porostů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Vývoj stavů spárkaté zvěře a škody působené zvěří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Možnosti čerpání národních a PRV příspěvků při obnově lesa po kalamitách</a:t>
            </a:r>
          </a:p>
        </p:txBody>
      </p:sp>
    </p:spTree>
    <p:extLst>
      <p:ext uri="{BB962C8B-B14F-4D97-AF65-F5344CB8AC3E}">
        <p14:creationId xmlns:p14="http://schemas.microsoft.com/office/powerpoint/2010/main" val="155187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D3F3FA6-E1AA-4A4F-9249-075BFFC6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48" y="0"/>
            <a:ext cx="9025247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22542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695" y="142595"/>
            <a:ext cx="11204155" cy="41346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latin typeface="+mn-lt"/>
              </a:rPr>
              <a:t>Export a import jehličnaté kulatiny a vlákniny</a:t>
            </a:r>
            <a:br>
              <a:rPr lang="cs-CZ" sz="3600" dirty="0"/>
            </a:br>
            <a:endParaRPr lang="cs-CZ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1400-000016EA3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790304"/>
              </p:ext>
            </p:extLst>
          </p:nvPr>
        </p:nvGraphicFramePr>
        <p:xfrm>
          <a:off x="464695" y="749300"/>
          <a:ext cx="11577659" cy="542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5901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63" y="757988"/>
            <a:ext cx="8730571" cy="5501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12EA60D-E323-4599-B96E-FD86D79AA5F7}"/>
              </a:ext>
            </a:extLst>
          </p:cNvPr>
          <p:cNvSpPr txBox="1"/>
          <p:nvPr/>
        </p:nvSpPr>
        <p:spPr>
          <a:xfrm>
            <a:off x="1236863" y="0"/>
            <a:ext cx="7613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Spotřeba dřeva v m3 na 1 000 obyvatel </a:t>
            </a:r>
          </a:p>
        </p:txBody>
      </p:sp>
    </p:spTree>
    <p:extLst>
      <p:ext uri="{BB962C8B-B14F-4D97-AF65-F5344CB8AC3E}">
        <p14:creationId xmlns:p14="http://schemas.microsoft.com/office/powerpoint/2010/main" val="3302103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D6B81D6-B8C0-4191-95D6-6B1A8854C8A8}"/>
              </a:ext>
            </a:extLst>
          </p:cNvPr>
          <p:cNvSpPr txBox="1"/>
          <p:nvPr/>
        </p:nvSpPr>
        <p:spPr>
          <a:xfrm>
            <a:off x="535764" y="0"/>
            <a:ext cx="10032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Podnikatelský důchod (čistý)pro lesnictví a těžbu dřeva</a:t>
            </a:r>
          </a:p>
          <a:p>
            <a:pPr algn="ctr"/>
            <a:r>
              <a:rPr lang="cs-CZ" dirty="0"/>
              <a:t>(Blíží se koncepci běžného zisku před rozdělením a zdaněním - EBT)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0000000-0008-0000-1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674452"/>
              </p:ext>
            </p:extLst>
          </p:nvPr>
        </p:nvGraphicFramePr>
        <p:xfrm>
          <a:off x="1419497" y="1027270"/>
          <a:ext cx="9936479" cy="519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880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270" y="106262"/>
            <a:ext cx="10160000" cy="629930"/>
          </a:xfrm>
        </p:spPr>
        <p:txBody>
          <a:bodyPr/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+mn-lt"/>
              </a:rPr>
              <a:t>Počty vlastníků lesů podle velikosti majetku k 31. 12. 2014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270" y="743895"/>
            <a:ext cx="10842170" cy="56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6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044"/>
            <a:ext cx="11106150" cy="8083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latin typeface="+mn-lt"/>
              </a:rPr>
              <a:t>Zaměstnanci v lesnictví a těžbě dřeva – osoby </a:t>
            </a:r>
            <a:r>
              <a:rPr lang="cs-CZ" sz="2200" dirty="0">
                <a:latin typeface="+mn-lt"/>
              </a:rPr>
              <a:t>(ČSÚ)</a:t>
            </a:r>
            <a:r>
              <a:rPr lang="cs-CZ" sz="2200" b="1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 </a:t>
            </a:r>
            <a:br>
              <a:rPr lang="cs-CZ" dirty="0">
                <a:latin typeface="+mn-lt"/>
              </a:rPr>
            </a:br>
            <a:r>
              <a:rPr lang="cs-CZ" sz="2000" dirty="0">
                <a:latin typeface="+mn-lt"/>
              </a:rPr>
              <a:t>(zaměstnanci + sebe-zaměstnaní)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455359"/>
              </p:ext>
            </p:extLst>
          </p:nvPr>
        </p:nvGraphicFramePr>
        <p:xfrm>
          <a:off x="209550" y="981076"/>
          <a:ext cx="11601450" cy="541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0428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6380"/>
            <a:ext cx="10792496" cy="89403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latin typeface="+mn-lt"/>
              </a:rPr>
              <a:t>Zaměstnanci v lesnických činnostech a v navazujících odvětvích </a:t>
            </a:r>
            <a:r>
              <a:rPr lang="cs-CZ" sz="2200" dirty="0">
                <a:latin typeface="+mn-lt"/>
              </a:rPr>
              <a:t>(ČSÚ)</a:t>
            </a:r>
            <a:r>
              <a:rPr lang="cs-CZ" sz="2200" b="1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 </a:t>
            </a:r>
            <a:br>
              <a:rPr lang="cs-CZ" dirty="0">
                <a:latin typeface="+mn-lt"/>
              </a:rPr>
            </a:br>
            <a:r>
              <a:rPr lang="cs-CZ" sz="2000" dirty="0">
                <a:latin typeface="+mn-lt"/>
              </a:rPr>
              <a:t>(zaměstnanci + sebe-zaměstnaní)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0975" y="971550"/>
          <a:ext cx="11849100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912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4669" y="135471"/>
            <a:ext cx="1168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Inkaso vybraných druhů daňových příjmů dle kódu NACE v letech 2008 – 2019 (GFŘ)</a:t>
            </a:r>
            <a:r>
              <a:rPr lang="cs-CZ" b="1" i="1" dirty="0"/>
              <a:t>, v mil. Kč</a:t>
            </a:r>
            <a:endParaRPr lang="cs-CZ" b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46C1AF4-223B-4440-A1B3-C932E679DD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669" y="504803"/>
          <a:ext cx="12022661" cy="6240556"/>
        </p:xfrm>
        <a:graphic>
          <a:graphicData uri="http://schemas.openxmlformats.org/drawingml/2006/table">
            <a:tbl>
              <a:tblPr/>
              <a:tblGrid>
                <a:gridCol w="1693796">
                  <a:extLst>
                    <a:ext uri="{9D8B030D-6E8A-4147-A177-3AD203B41FA5}">
                      <a16:colId xmlns:a16="http://schemas.microsoft.com/office/drawing/2014/main" val="3658732553"/>
                    </a:ext>
                  </a:extLst>
                </a:gridCol>
                <a:gridCol w="469784">
                  <a:extLst>
                    <a:ext uri="{9D8B030D-6E8A-4147-A177-3AD203B41FA5}">
                      <a16:colId xmlns:a16="http://schemas.microsoft.com/office/drawing/2014/main" val="3917494798"/>
                    </a:ext>
                  </a:extLst>
                </a:gridCol>
                <a:gridCol w="3489817">
                  <a:extLst>
                    <a:ext uri="{9D8B030D-6E8A-4147-A177-3AD203B41FA5}">
                      <a16:colId xmlns:a16="http://schemas.microsoft.com/office/drawing/2014/main" val="1776442794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3851131878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75562355"/>
                    </a:ext>
                  </a:extLst>
                </a:gridCol>
                <a:gridCol w="525115">
                  <a:extLst>
                    <a:ext uri="{9D8B030D-6E8A-4147-A177-3AD203B41FA5}">
                      <a16:colId xmlns:a16="http://schemas.microsoft.com/office/drawing/2014/main" val="311156231"/>
                    </a:ext>
                  </a:extLst>
                </a:gridCol>
                <a:gridCol w="536429">
                  <a:extLst>
                    <a:ext uri="{9D8B030D-6E8A-4147-A177-3AD203B41FA5}">
                      <a16:colId xmlns:a16="http://schemas.microsoft.com/office/drawing/2014/main" val="2939061887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2917678143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2087547948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1901078399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1107237887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568335469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1310462846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547740939"/>
                    </a:ext>
                  </a:extLst>
                </a:gridCol>
                <a:gridCol w="530772">
                  <a:extLst>
                    <a:ext uri="{9D8B030D-6E8A-4147-A177-3AD203B41FA5}">
                      <a16:colId xmlns:a16="http://schemas.microsoft.com/office/drawing/2014/main" val="3693636463"/>
                    </a:ext>
                  </a:extLst>
                </a:gridCol>
              </a:tblGrid>
              <a:tr h="5976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effectLst/>
                          <a:latin typeface="+mn-lt"/>
                        </a:rPr>
                        <a:t>Inkasa daní dle kódu NACE </a:t>
                      </a:r>
                      <a:br>
                        <a:rPr lang="cs-CZ" sz="1000" b="1" i="1" u="none" strike="noStrike" dirty="0">
                          <a:effectLst/>
                          <a:latin typeface="+mn-lt"/>
                        </a:rPr>
                      </a:br>
                      <a:r>
                        <a:rPr lang="cs-CZ" sz="1000" b="1" i="1" u="none" strike="noStrike" dirty="0">
                          <a:effectLst/>
                          <a:latin typeface="+mn-lt"/>
                        </a:rPr>
                        <a:t>(Generální finanční ředitelství)</a:t>
                      </a:r>
                    </a:p>
                  </a:txBody>
                  <a:tcPr marL="4293" marR="4293" marT="42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NACE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Daň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4293" marR="4293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79956"/>
                  </a:ext>
                </a:extLst>
              </a:tr>
              <a:tr h="18566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Lesnictví a těžba dřeva</a:t>
                      </a:r>
                    </a:p>
                  </a:txBody>
                  <a:tcPr marL="4293" marR="4293" marT="42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20000</a:t>
                      </a:r>
                      <a:br>
                        <a:rPr lang="cs-CZ" sz="1000" b="1" i="0" u="none" strike="noStrike" dirty="0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21000 </a:t>
                      </a:r>
                      <a:br>
                        <a:rPr lang="cs-CZ" sz="1000" b="1" i="0" u="none" strike="noStrike" dirty="0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22000 </a:t>
                      </a:r>
                      <a:br>
                        <a:rPr lang="cs-CZ" sz="1000" b="1" i="0" u="none" strike="noStrike" dirty="0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23000</a:t>
                      </a:r>
                      <a:br>
                        <a:rPr lang="cs-CZ" sz="1000" b="1" i="0" u="none" strike="noStrike" dirty="0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24000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Daň z přidané hodnoty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1 160,39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965,75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1 507,02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2 118,34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1 691,63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2 346,06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2 690,72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2 682,47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2 353,76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2 354,44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2 228,89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1 734,93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929829"/>
                  </a:ext>
                </a:extLst>
              </a:tr>
              <a:tr h="228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fyzických osob ze závislé činnosti a funkčních požitků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276,15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239,70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256,54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264,42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224,09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308,91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326,22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317,72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353,27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420,40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498,10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580,10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24764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fyzických osob - podávajících přiznání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75,05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-42,84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-20,35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-34,88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-25,12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-38,39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23,67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24,40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42,84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54,80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56,98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151,35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536995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právnických osob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173,37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107,73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354,39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913,60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1 353,91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1 472,52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1 139,25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1 472,07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1 485,31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1 080,26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687,75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9,19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847875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Daň silniční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57,31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41,27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44,94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44,61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43,17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53,11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53,84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51,18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49,70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60,96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63,08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57,54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739370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1 742,26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1 311,61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2 142,54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3 306,08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3 287,67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4 142,22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4 233,69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4 547,85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4 284,89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3 970,85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3 534,80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2 533,11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14530"/>
                  </a:ext>
                </a:extLst>
              </a:tr>
              <a:tr h="33598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Zpracování dřeva, výroba dřevěných, korkových, proutěných a slaměných výrobků, kromě nábytku</a:t>
                      </a:r>
                    </a:p>
                  </a:txBody>
                  <a:tcPr marL="4293" marR="4293" marT="42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160000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161000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162000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162100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162200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162300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162400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162900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přidané hodnoty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-770,70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-699,02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-1 027,27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-926,15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-1 603,56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-1 642,07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-1 965,88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-1 782,29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-1 537,55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-1 780,01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-1 434,07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-1 023,18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894625"/>
                  </a:ext>
                </a:extLst>
              </a:tr>
              <a:tr h="228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fyzických osob ze závislé činnosti a funkčních požitků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496,42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399,46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389,42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444,82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425,34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417,64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420,12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442,87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525,48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607,15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702,54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778,44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931460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fyzických osob - podávajících přiznání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167,70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-22,04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-46,67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-96,12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-98,37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-112,70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-64,46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-46,21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-27,63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-12,46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-14,61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-1,48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347089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právnických osob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754,95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214,80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332,90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302,33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233,97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185,24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299,30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666,61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601,54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604,33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775,38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1 350,21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72166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silniční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71,87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58,45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59,85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60,52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58,23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53,48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53,51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53,44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51,35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51,44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51,38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50,22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592107"/>
                  </a:ext>
                </a:extLst>
              </a:tr>
              <a:tr h="3359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720,24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-48,34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-291,79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-214,59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-984,40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050" b="1" i="0" u="none" strike="noStrike" dirty="0">
                          <a:effectLst/>
                          <a:latin typeface="+mn-lt"/>
                        </a:rPr>
                        <a:t>-1 098,41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050" b="1" i="0" u="none" strike="noStrike" dirty="0">
                          <a:effectLst/>
                          <a:latin typeface="+mn-lt"/>
                        </a:rPr>
                        <a:t>-1 257,41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-665,58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-386,81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-529,55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80,61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1 154,21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86997"/>
                  </a:ext>
                </a:extLst>
              </a:tr>
              <a:tr h="18566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effectLst/>
                          <a:latin typeface="+mn-lt"/>
                        </a:rPr>
                        <a:t>Výroba papíru a výrobků z papíru</a:t>
                      </a:r>
                    </a:p>
                  </a:txBody>
                  <a:tcPr marL="4293" marR="4293" marT="42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170000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171000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171100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171110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171200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172000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172100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172200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172300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172400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172900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Daň z přidané hodnoty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84,16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-274,08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-387,78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-378,04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-11,66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-9,03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-160,53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13,73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382,99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509,60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375,16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960,45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40371"/>
                  </a:ext>
                </a:extLst>
              </a:tr>
              <a:tr h="228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fyzických osob ze závislé činnosti a funkčních požitků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355,00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302,68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333,60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355,09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338,57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391,89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425,41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470,49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599,94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683,20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807,33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864,19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310095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Daň z příjmů fyzických osob - podávajících přiznání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34,88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7,63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7,91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6,69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5,63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-0,18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-0,42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3,02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6,01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7,57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5,04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5,55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100114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právnických osob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880,16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406,37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341,50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542,35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576,28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714,56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573,79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813,00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762,63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812,72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1 270,35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1 222,13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89489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silniční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4,18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3,43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3,77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4,16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43,39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4,82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4,51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5,46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5,87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6,30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6,75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7,25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189192"/>
                  </a:ext>
                </a:extLst>
              </a:tr>
              <a:tr h="6916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1 358,39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446,04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299,01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530,25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952,20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1 102,06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842,75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1 305,69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1 757,43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2 019,38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2 464,62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3 059,56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42500"/>
                  </a:ext>
                </a:extLst>
              </a:tr>
              <a:tr h="18566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Výroba nábytku</a:t>
                      </a:r>
                    </a:p>
                  </a:txBody>
                  <a:tcPr marL="4293" marR="4293" marT="42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310000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310100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310200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310300 </a:t>
                      </a:r>
                      <a:br>
                        <a:rPr lang="cs-CZ" sz="1000" b="1" i="0" u="none" strike="noStrike">
                          <a:effectLst/>
                          <a:latin typeface="+mn-lt"/>
                        </a:rPr>
                      </a:br>
                      <a:r>
                        <a:rPr lang="cs-CZ" sz="1000" b="1" i="0" u="none" strike="noStrike">
                          <a:effectLst/>
                          <a:latin typeface="+mn-lt"/>
                        </a:rPr>
                        <a:t>310900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přidané hodnoty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546,90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-22,96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-144,29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-90,24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-224,86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-188,52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-107,35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-120,98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185,55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249,50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412,81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379,93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872518"/>
                  </a:ext>
                </a:extLst>
              </a:tr>
              <a:tr h="228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fyzických osob ze závislé činnosti a funkčních požitků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289,29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141,93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129,17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126,94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126,87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140,99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165,35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195,34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256,19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310,46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359,67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394,74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679956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fyzických osob - podávajících přiznání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56,00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5,75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1,14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-15,91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-11,57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-16,07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-7,25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-2,62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1,29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4,77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9,28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13,20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246010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z příjmů právnických osob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152,99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70,50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47,25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80,93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112,12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125,18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121,97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203,12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168,26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253,93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255,43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241,44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8678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Daň silniční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16,30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11,97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11,97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11,58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11,28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11,31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11,59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>
                          <a:effectLst/>
                          <a:latin typeface="+mn-lt"/>
                        </a:rPr>
                        <a:t>13,06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12,49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13,18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13,17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0" i="0" u="none" strike="noStrike" dirty="0">
                          <a:effectLst/>
                          <a:latin typeface="+mn-lt"/>
                        </a:rPr>
                        <a:t>13,15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79181"/>
                  </a:ext>
                </a:extLst>
              </a:tr>
              <a:tr h="1856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4293" marR="4293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1 061,48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207,19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45,24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113,30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13,84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72,90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184,31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effectLst/>
                          <a:latin typeface="+mn-lt"/>
                        </a:rPr>
                        <a:t>287,91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623,77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831,83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1 050,36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+mn-lt"/>
                        </a:rPr>
                        <a:t>1 042,46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65339"/>
                  </a:ext>
                </a:extLst>
              </a:tr>
              <a:tr h="18566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4293" marR="4293" marT="42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4 882,36</a:t>
                      </a:r>
                    </a:p>
                  </a:txBody>
                  <a:tcPr marL="0" marR="0" marT="42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1 916,50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2 194,99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3 735,04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3 269,32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4 218,78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4 003,35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5 475,87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6 279,28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6 292,51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7 130,38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ctr"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7 789,34</a:t>
                      </a:r>
                    </a:p>
                  </a:txBody>
                  <a:tcPr marL="0" marR="0" marT="4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84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64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nadpis 2"/>
          <p:cNvSpPr txBox="1">
            <a:spLocks/>
          </p:cNvSpPr>
          <p:nvPr/>
        </p:nvSpPr>
        <p:spPr>
          <a:xfrm>
            <a:off x="531627" y="0"/>
            <a:ext cx="9424045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1375"/>
              </a:spcBef>
              <a:buClr>
                <a:srgbClr val="003399"/>
              </a:buClr>
            </a:pPr>
            <a:r>
              <a:rPr lang="cs-CZ" altLang="cs-CZ" b="1" dirty="0">
                <a:solidFill>
                  <a:schemeClr val="tx1"/>
                </a:solidFill>
              </a:rPr>
              <a:t>Zajištění kvality výsledků NIL2</a:t>
            </a:r>
            <a:endParaRPr lang="en-GB" altLang="cs-CZ" b="1" dirty="0">
              <a:solidFill>
                <a:schemeClr val="tx1"/>
              </a:solidFill>
            </a:endParaRPr>
          </a:p>
        </p:txBody>
      </p:sp>
      <p:sp>
        <p:nvSpPr>
          <p:cNvPr id="16" name="Podnadpis 2"/>
          <p:cNvSpPr txBox="1">
            <a:spLocks/>
          </p:cNvSpPr>
          <p:nvPr/>
        </p:nvSpPr>
        <p:spPr>
          <a:xfrm>
            <a:off x="531627" y="685800"/>
            <a:ext cx="10717398" cy="5932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solidFill>
                  <a:schemeClr val="tx1"/>
                </a:solidFill>
              </a:rPr>
              <a:t>Metodika </a:t>
            </a:r>
            <a:r>
              <a:rPr lang="cs-CZ" sz="2400" b="1" dirty="0">
                <a:solidFill>
                  <a:srgbClr val="FF0000"/>
                </a:solidFill>
              </a:rPr>
              <a:t>sběru dat </a:t>
            </a:r>
            <a:r>
              <a:rPr lang="cs-CZ" sz="2400" dirty="0">
                <a:solidFill>
                  <a:schemeClr val="tx1"/>
                </a:solidFill>
              </a:rPr>
              <a:t>pro NIL2 bylo oponováno zahraničními specialisty s </a:t>
            </a:r>
            <a:r>
              <a:rPr lang="cs-CZ" sz="2400" b="1" dirty="0">
                <a:solidFill>
                  <a:srgbClr val="FF0000"/>
                </a:solidFill>
              </a:rPr>
              <a:t>kladným výsledkem:</a:t>
            </a:r>
            <a:r>
              <a:rPr lang="cs-CZ" sz="2400" dirty="0">
                <a:solidFill>
                  <a:schemeClr val="tx1"/>
                </a:solidFill>
              </a:rPr>
              <a:t>  </a:t>
            </a:r>
          </a:p>
          <a:p>
            <a:pPr lvl="1" algn="just"/>
            <a:r>
              <a:rPr lang="cs-CZ" sz="2000" dirty="0">
                <a:solidFill>
                  <a:schemeClr val="tx1"/>
                </a:solidFill>
              </a:rPr>
              <a:t>Pan Klemens	</a:t>
            </a:r>
            <a:r>
              <a:rPr lang="cs-CZ" sz="2000" b="1" dirty="0" err="1">
                <a:solidFill>
                  <a:schemeClr val="tx1"/>
                </a:solidFill>
              </a:rPr>
              <a:t>Schadauer</a:t>
            </a:r>
            <a:r>
              <a:rPr lang="cs-CZ" sz="2000" dirty="0">
                <a:solidFill>
                  <a:schemeClr val="tx1"/>
                </a:solidFill>
              </a:rPr>
              <a:t> z BFW (Rakousko)</a:t>
            </a:r>
          </a:p>
          <a:p>
            <a:pPr lvl="1" algn="just"/>
            <a:r>
              <a:rPr lang="cs-CZ" sz="2000" dirty="0">
                <a:solidFill>
                  <a:schemeClr val="tx1"/>
                </a:solidFill>
              </a:rPr>
              <a:t>Pan Adrian 	</a:t>
            </a:r>
            <a:r>
              <a:rPr lang="cs-CZ" sz="2000" b="1" dirty="0" err="1">
                <a:solidFill>
                  <a:schemeClr val="tx1"/>
                </a:solidFill>
              </a:rPr>
              <a:t>Lanz</a:t>
            </a:r>
            <a:r>
              <a:rPr lang="cs-CZ" sz="2000" dirty="0">
                <a:solidFill>
                  <a:schemeClr val="tx1"/>
                </a:solidFill>
              </a:rPr>
              <a:t> z WSL (Švýcarsko)</a:t>
            </a:r>
          </a:p>
          <a:p>
            <a:pPr lvl="1" algn="just"/>
            <a:r>
              <a:rPr lang="cs-CZ" sz="2000" dirty="0">
                <a:solidFill>
                  <a:schemeClr val="tx1"/>
                </a:solidFill>
              </a:rPr>
              <a:t>Pan Francois 	</a:t>
            </a:r>
            <a:r>
              <a:rPr lang="cs-CZ" sz="2000" b="1" dirty="0" err="1">
                <a:solidFill>
                  <a:schemeClr val="tx1"/>
                </a:solidFill>
              </a:rPr>
              <a:t>Bergeot</a:t>
            </a:r>
            <a:r>
              <a:rPr lang="cs-CZ" sz="2000" dirty="0">
                <a:solidFill>
                  <a:schemeClr val="tx1"/>
                </a:solidFill>
              </a:rPr>
              <a:t> z IGN INF, (Francie)</a:t>
            </a:r>
          </a:p>
          <a:p>
            <a:pPr lvl="1" algn="just"/>
            <a:r>
              <a:rPr lang="cs-CZ" sz="2000" dirty="0">
                <a:solidFill>
                  <a:schemeClr val="tx1"/>
                </a:solidFill>
              </a:rPr>
              <a:t>Pan Lorenzo 	</a:t>
            </a:r>
            <a:r>
              <a:rPr lang="cs-CZ" sz="2000" b="1" dirty="0" err="1">
                <a:solidFill>
                  <a:schemeClr val="tx1"/>
                </a:solidFill>
              </a:rPr>
              <a:t>Fattorini</a:t>
            </a:r>
            <a:r>
              <a:rPr lang="cs-CZ" sz="2000" dirty="0">
                <a:solidFill>
                  <a:schemeClr val="tx1"/>
                </a:solidFill>
              </a:rPr>
              <a:t> z Univerzity v Sieně (Itálie)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Metodika </a:t>
            </a:r>
            <a:r>
              <a:rPr lang="cs-CZ" sz="2400" b="1" dirty="0">
                <a:solidFill>
                  <a:srgbClr val="FF0000"/>
                </a:solidFill>
              </a:rPr>
              <a:t>vyhodnocení terénních dat </a:t>
            </a:r>
            <a:r>
              <a:rPr lang="cs-CZ" sz="2400" dirty="0">
                <a:solidFill>
                  <a:schemeClr val="tx1"/>
                </a:solidFill>
              </a:rPr>
              <a:t>byla posouzena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Swiss Federal Institute for Forest, Snow and Landscape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Research WSL</a:t>
            </a:r>
            <a:r>
              <a:rPr lang="cs-CZ" sz="2400" dirty="0">
                <a:solidFill>
                  <a:schemeClr val="tx1"/>
                </a:solidFill>
              </a:rPr>
              <a:t> v rámci Česko-Švýcarského projektu č. </a:t>
            </a:r>
            <a:r>
              <a:rPr lang="en-US" sz="2400" dirty="0">
                <a:solidFill>
                  <a:schemeClr val="tx1"/>
                </a:solidFill>
              </a:rPr>
              <a:t>CH-003-202: Sharing and Exchange of Methodologies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 National Forest Inventory </a:t>
            </a:r>
            <a:r>
              <a:rPr lang="cs-CZ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NFI Exchange</a:t>
            </a:r>
            <a:r>
              <a:rPr lang="cs-CZ" sz="2400" dirty="0">
                <a:solidFill>
                  <a:schemeClr val="tx1"/>
                </a:solidFill>
              </a:rPr>
              <a:t>) s </a:t>
            </a:r>
            <a:r>
              <a:rPr lang="cs-CZ" sz="2400" b="1" dirty="0">
                <a:solidFill>
                  <a:srgbClr val="FF0000"/>
                </a:solidFill>
              </a:rPr>
              <a:t>kladným výsledkem</a:t>
            </a:r>
          </a:p>
          <a:p>
            <a:pPr algn="l"/>
            <a:endParaRPr lang="cs-CZ" sz="2400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Mze zadalo posouzení metodiky vyhodnocení Matematicko-fyzikální fakultě Karlovy univerzity Praha. Výsledek posouzení - </a:t>
            </a:r>
            <a:r>
              <a:rPr lang="cs-CZ" sz="2400" b="1" dirty="0">
                <a:solidFill>
                  <a:srgbClr val="FF0000"/>
                </a:solidFill>
              </a:rPr>
              <a:t>kladné stanovisko 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 </a:t>
            </a:r>
          </a:p>
          <a:p>
            <a:pPr marL="171450" indent="-171450" algn="l">
              <a:spcBef>
                <a:spcPts val="875"/>
              </a:spcBef>
              <a:buClr>
                <a:srgbClr val="006600"/>
              </a:buClr>
              <a:buSzPct val="135000"/>
              <a:buFont typeface="Wingdings" panose="05000000000000000000" pitchFamily="2" charset="2"/>
              <a:buChar char="§"/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88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6F2394A-44EA-430D-AE43-10B3D1F52FD9}"/>
              </a:ext>
            </a:extLst>
          </p:cNvPr>
          <p:cNvSpPr txBox="1"/>
          <p:nvPr/>
        </p:nvSpPr>
        <p:spPr>
          <a:xfrm>
            <a:off x="595199" y="1226042"/>
            <a:ext cx="110016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cs-CZ" sz="3200" dirty="0"/>
          </a:p>
          <a:p>
            <a:pPr algn="ctr"/>
            <a:r>
              <a:rPr lang="cs-CZ" sz="3200" dirty="0">
                <a:hlinkClick r:id="" action="ppaction://noaction"/>
              </a:rPr>
              <a:t>http://nil.uhul.cz/downloads/vysledky_projektu_ssvle/2020_05_</a:t>
            </a:r>
          </a:p>
          <a:p>
            <a:pPr algn="ctr"/>
            <a:r>
              <a:rPr lang="cs-CZ" sz="3200" dirty="0">
                <a:hlinkClick r:id="" action="ppaction://noaction"/>
              </a:rPr>
              <a:t>18_zasoby_drivi_ssvle_2019.pdf</a:t>
            </a:r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3200" dirty="0"/>
              <a:t> </a:t>
            </a:r>
            <a:r>
              <a:rPr lang="cs-CZ" sz="3200" dirty="0">
                <a:hlinkClick r:id="rId2"/>
              </a:rPr>
              <a:t>https://www.kurovcovamapa.cz/</a:t>
            </a:r>
            <a:endParaRPr lang="cs-CZ" sz="3200" dirty="0"/>
          </a:p>
          <a:p>
            <a:pPr algn="ctr"/>
            <a:endParaRPr lang="cs-CZ" sz="3200" dirty="0"/>
          </a:p>
          <a:p>
            <a:pPr algn="ctr"/>
            <a:r>
              <a:rPr lang="cs-CZ" sz="3200" dirty="0">
                <a:hlinkClick r:id="rId3"/>
              </a:rPr>
              <a:t>http://www.uhul.cz/images/ke_stazeni/</a:t>
            </a:r>
          </a:p>
          <a:p>
            <a:pPr algn="ctr"/>
            <a:r>
              <a:rPr lang="cs-CZ" sz="3200" dirty="0">
                <a:hlinkClick r:id="rId3"/>
              </a:rPr>
              <a:t>Generel obnovy/</a:t>
            </a:r>
            <a:r>
              <a:rPr lang="cs-CZ" sz="3200" dirty="0" err="1">
                <a:hlinkClick r:id="rId3"/>
              </a:rPr>
              <a:t>lll</a:t>
            </a:r>
            <a:r>
              <a:rPr lang="cs-CZ" sz="3200" dirty="0">
                <a:hlinkClick r:id="rId3"/>
              </a:rPr>
              <a:t>/Generel_etapa_III.pdf</a:t>
            </a:r>
            <a:endParaRPr lang="cs-CZ" sz="3200" dirty="0"/>
          </a:p>
          <a:p>
            <a:pPr algn="ctr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7251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260350"/>
            <a:ext cx="8218487" cy="2736602"/>
          </a:xfrm>
        </p:spPr>
        <p:txBody>
          <a:bodyPr>
            <a:normAutofit/>
          </a:bodyPr>
          <a:lstStyle/>
          <a:p>
            <a:pPr algn="ctr"/>
            <a:br>
              <a:rPr lang="cs-CZ" sz="4000" b="1" dirty="0">
                <a:solidFill>
                  <a:srgbClr val="CC3300"/>
                </a:solidFill>
              </a:rPr>
            </a:br>
            <a:r>
              <a:rPr lang="cs-CZ" sz="4000" b="1" dirty="0">
                <a:solidFill>
                  <a:srgbClr val="CC3300"/>
                </a:solidFill>
              </a:rPr>
              <a:t>Na každý složitý problém existuje jednoduché, jasné, všem srozumitelné, a proto špatné řešení.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55" y="3232597"/>
            <a:ext cx="11178862" cy="2893566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b="1" dirty="0"/>
              <a:t>Děkuji za pozornost</a:t>
            </a:r>
          </a:p>
          <a:p>
            <a:pPr algn="ctr">
              <a:buFontTx/>
              <a:buNone/>
            </a:pPr>
            <a:r>
              <a:rPr lang="cs-CZ" sz="2000" dirty="0"/>
              <a:t>Jaromír Vašíček</a:t>
            </a:r>
          </a:p>
          <a:p>
            <a:pPr algn="ctr">
              <a:buFontTx/>
              <a:buNone/>
            </a:pPr>
            <a:endParaRPr lang="cs-CZ" dirty="0"/>
          </a:p>
          <a:p>
            <a:pPr algn="ctr">
              <a:buFontTx/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4466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2392"/>
            <a:ext cx="10160000" cy="666922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Zdroje dat dálkového průzkumu Země (DPZ): </a:t>
            </a:r>
            <a:br>
              <a:rPr lang="cs-CZ" sz="3200" b="1" dirty="0">
                <a:latin typeface="+mn-lt"/>
              </a:rPr>
            </a:b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709314"/>
            <a:ext cx="11582400" cy="55918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lvl="1"/>
            <a:r>
              <a:rPr lang="cs-CZ" u="sng" dirty="0"/>
              <a:t>Letecké snímky </a:t>
            </a:r>
            <a:r>
              <a:rPr lang="cs-CZ" dirty="0"/>
              <a:t>½ ČR 1 x za 2 roky západ/východ – ČUZK</a:t>
            </a:r>
          </a:p>
          <a:p>
            <a:pPr marL="457200" lvl="1" indent="0">
              <a:buNone/>
            </a:pPr>
            <a:r>
              <a:rPr lang="cs-CZ" dirty="0"/>
              <a:t> </a:t>
            </a:r>
          </a:p>
          <a:p>
            <a:pPr lvl="1"/>
            <a:r>
              <a:rPr lang="cs-CZ" u="sng" dirty="0"/>
              <a:t>Program ESA Copernicus </a:t>
            </a:r>
            <a:r>
              <a:rPr lang="cs-CZ" dirty="0"/>
              <a:t>– satelity Sentinel</a:t>
            </a:r>
          </a:p>
          <a:p>
            <a:pPr lvl="2"/>
            <a:r>
              <a:rPr lang="cs-CZ" dirty="0"/>
              <a:t>rozlišení 10m </a:t>
            </a:r>
          </a:p>
          <a:p>
            <a:pPr lvl="2"/>
            <a:r>
              <a:rPr lang="cs-CZ" dirty="0"/>
              <a:t>doba opětovného snímkování území 5 dní</a:t>
            </a:r>
          </a:p>
          <a:p>
            <a:pPr lvl="2"/>
            <a:r>
              <a:rPr lang="cs-CZ" dirty="0"/>
              <a:t>Zdroje dat - zdarma</a:t>
            </a:r>
          </a:p>
          <a:p>
            <a:pPr lvl="1"/>
            <a:endParaRPr lang="cs-CZ" dirty="0"/>
          </a:p>
          <a:p>
            <a:pPr lvl="1"/>
            <a:r>
              <a:rPr lang="cs-CZ" u="sng" dirty="0"/>
              <a:t>Planet systém USA </a:t>
            </a:r>
          </a:p>
          <a:p>
            <a:pPr lvl="2"/>
            <a:r>
              <a:rPr lang="cs-CZ" dirty="0"/>
              <a:t>175 mikro satelitů Planetscope </a:t>
            </a:r>
          </a:p>
          <a:p>
            <a:pPr lvl="2"/>
            <a:r>
              <a:rPr lang="cs-CZ" dirty="0"/>
              <a:t>Rozlišení 3 m</a:t>
            </a:r>
          </a:p>
          <a:p>
            <a:pPr lvl="2"/>
            <a:r>
              <a:rPr lang="cs-CZ" dirty="0"/>
              <a:t>Doba opětovného snímkování 1 den</a:t>
            </a:r>
          </a:p>
          <a:p>
            <a:pPr lvl="2"/>
            <a:r>
              <a:rPr lang="cs-CZ" dirty="0"/>
              <a:t>Placená služba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2471596"/>
            <a:ext cx="3797425" cy="32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8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87683" y="511075"/>
            <a:ext cx="19782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cs-CZ" dirty="0">
                <a:solidFill>
                  <a:srgbClr val="FF0000"/>
                </a:solidFill>
                <a:highlight>
                  <a:srgbClr val="FFFF00"/>
                </a:highlight>
              </a:rPr>
              <a:t>Rozdíl + 191 tis. ha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7FB6342-7029-418E-9D6B-6BB13F7B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69" y="129436"/>
            <a:ext cx="10515600" cy="566305"/>
          </a:xfrm>
        </p:spPr>
        <p:txBody>
          <a:bodyPr/>
          <a:lstStyle/>
          <a:p>
            <a:r>
              <a:rPr lang="cs-CZ" sz="3200" b="1" dirty="0">
                <a:latin typeface="+mn-lt"/>
              </a:rPr>
              <a:t>Plocha lesů na území ČR (PUPFL)</a:t>
            </a:r>
            <a:endParaRPr lang="cs-CZ" dirty="0">
              <a:latin typeface="+mn-lt"/>
            </a:endParaRP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323252"/>
              </p:ext>
            </p:extLst>
          </p:nvPr>
        </p:nvGraphicFramePr>
        <p:xfrm>
          <a:off x="639969" y="1044399"/>
          <a:ext cx="11191741" cy="513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A660D35-FFA4-4ACE-B3A8-5A5A6843F541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9276832" y="880407"/>
            <a:ext cx="989149" cy="12033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E62053F-6201-4444-8079-DA1DABE127BC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991726" y="880407"/>
            <a:ext cx="4285106" cy="15726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8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668" y="153963"/>
            <a:ext cx="11075831" cy="427355"/>
          </a:xfrm>
        </p:spPr>
        <p:txBody>
          <a:bodyPr/>
          <a:lstStyle/>
          <a:p>
            <a:r>
              <a:rPr lang="cs-CZ" sz="2400" b="1" dirty="0">
                <a:latin typeface="+mn-lt"/>
              </a:rPr>
              <a:t>Změny celkové rozlohy </a:t>
            </a:r>
            <a:r>
              <a:rPr lang="cs-CZ" sz="24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„LESA“</a:t>
            </a:r>
            <a:r>
              <a:rPr lang="cs-CZ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v ČR na základě vyhodnocení metodami DPZ</a:t>
            </a:r>
            <a:endParaRPr lang="cs-CZ" sz="2400" b="1" u="sng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26938"/>
              </p:ext>
            </p:extLst>
          </p:nvPr>
        </p:nvGraphicFramePr>
        <p:xfrm>
          <a:off x="864326" y="1486073"/>
          <a:ext cx="10515600" cy="449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>
          <a:xfrm>
            <a:off x="5179421" y="4075563"/>
            <a:ext cx="6148253" cy="871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>
              <a:lnSpc>
                <a:spcPts val="1560"/>
              </a:lnSpc>
              <a:spcAft>
                <a:spcPts val="600"/>
              </a:spcAft>
            </a:pPr>
            <a:r>
              <a:rPr lang="cs-CZ" b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1950: </a:t>
            </a:r>
            <a:r>
              <a:rPr lang="cs-CZ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2 600 976 ha - lesnatost 32,98 % 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ts val="1560"/>
              </a:lnSpc>
              <a:spcAft>
                <a:spcPts val="600"/>
              </a:spcAft>
            </a:pPr>
            <a:r>
              <a:rPr lang="cs-CZ" b="1" u="sng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2016: </a:t>
            </a:r>
            <a:r>
              <a:rPr lang="cs-CZ" u="sng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3 085 938 ha - lesnatost 39,13 % rozdíl je + </a:t>
            </a:r>
            <a:r>
              <a:rPr lang="cs-CZ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484 962 </a:t>
            </a:r>
            <a:r>
              <a:rPr lang="cs-CZ" u="sng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 </a:t>
            </a:r>
          </a:p>
          <a:p>
            <a:pPr marL="228600">
              <a:lnSpc>
                <a:spcPts val="156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Nárůst plochy lesa o 18,65 %    nárůst lesnatosti o 6,15 p. b.    </a:t>
            </a:r>
            <a:endParaRPr lang="cs-CZ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B0033F-41AA-41DD-9DD8-8E8E1D364A34}"/>
              </a:ext>
            </a:extLst>
          </p:cNvPr>
          <p:cNvSpPr txBox="1"/>
          <p:nvPr/>
        </p:nvSpPr>
        <p:spPr>
          <a:xfrm>
            <a:off x="0" y="71053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Les </a:t>
            </a:r>
            <a:r>
              <a:rPr lang="cs-CZ" dirty="0"/>
              <a:t>–pozemky s plochou větší než 0,5 ha se zápojem 10 % o výšce alespoň 5 m. Dále se řadíme pozemky se stromy schopnými dosáhnout výšky 5 m a zápoje 10 %. Nepatří sem liniové porosty s šířkou pod 20 m a porosty s zem. nebo městským využitím.</a:t>
            </a:r>
          </a:p>
        </p:txBody>
      </p:sp>
    </p:spTree>
    <p:extLst>
      <p:ext uri="{BB962C8B-B14F-4D97-AF65-F5344CB8AC3E}">
        <p14:creationId xmlns:p14="http://schemas.microsoft.com/office/powerpoint/2010/main" val="407153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0783" y="243206"/>
            <a:ext cx="10515600" cy="409938"/>
          </a:xfrm>
        </p:spPr>
        <p:txBody>
          <a:bodyPr/>
          <a:lstStyle/>
          <a:p>
            <a:r>
              <a:rPr lang="cs-CZ" sz="2400" dirty="0">
                <a:solidFill>
                  <a:schemeClr val="tx1"/>
                </a:solidFill>
              </a:rPr>
              <a:t>Výskyt lesa v roce 1950 (modrá) a v roce 2016 (oranžová)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 descr="d:\dokumenty\__podklady\OLIL_1950vs2013.tif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6" t="13985" r="5464" b="6383"/>
          <a:stretch/>
        </p:blipFill>
        <p:spPr bwMode="auto">
          <a:xfrm>
            <a:off x="820783" y="757646"/>
            <a:ext cx="9925594" cy="5663474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26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7360" y="113681"/>
            <a:ext cx="12171680" cy="627999"/>
          </a:xfrm>
        </p:spPr>
        <p:txBody>
          <a:bodyPr/>
          <a:lstStyle/>
          <a:p>
            <a:pPr algn="ctr"/>
            <a:r>
              <a:rPr lang="cs-CZ" altLang="cs-CZ" sz="32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Plocha a podíl lesa podle příslušnosti k PUPFL-NIL2 (2011–2014)</a:t>
            </a:r>
            <a:endParaRPr lang="cs-CZ" sz="3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52299"/>
              </p:ext>
            </p:extLst>
          </p:nvPr>
        </p:nvGraphicFramePr>
        <p:xfrm>
          <a:off x="985270" y="1127760"/>
          <a:ext cx="10973049" cy="480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1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21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Příslušnost lesa k PUPFL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Plocha [tis. ha]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Spodní mez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Horní mez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Podíl [%]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Spodní mez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Horní mez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 PUPFL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2 618,0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2 571,3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2 664,7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89,6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mimo PUPFL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286,6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271,4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301,8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Celkem les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2 904,6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2 857,1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2 952,1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1952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usedství">
  <a:themeElements>
    <a:clrScheme name="Vlastní 13">
      <a:dk1>
        <a:srgbClr val="2F2B20"/>
      </a:dk1>
      <a:lt1>
        <a:srgbClr val="FFFFFF"/>
      </a:lt1>
      <a:dk2>
        <a:srgbClr val="D8D8D8"/>
      </a:dk2>
      <a:lt2>
        <a:srgbClr val="DFDCB7"/>
      </a:lt2>
      <a:accent1>
        <a:srgbClr val="006600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2164</Words>
  <Application>Microsoft Office PowerPoint</Application>
  <PresentationFormat>Širokoúhlá obrazovka</PresentationFormat>
  <Paragraphs>766</Paragraphs>
  <Slides>41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Times New Roman</vt:lpstr>
      <vt:lpstr>Wingdings</vt:lpstr>
      <vt:lpstr>Motiv Office</vt:lpstr>
      <vt:lpstr>Sousedství</vt:lpstr>
      <vt:lpstr>Prezentace aplikace PowerPoint</vt:lpstr>
      <vt:lpstr>Zdroje informací</vt:lpstr>
      <vt:lpstr>Prezentace aplikace PowerPoint</vt:lpstr>
      <vt:lpstr>Prezentace aplikace PowerPoint</vt:lpstr>
      <vt:lpstr>Zdroje dat dálkového průzkumu Země (DPZ):  </vt:lpstr>
      <vt:lpstr>Plocha lesů na území ČR (PUPFL)</vt:lpstr>
      <vt:lpstr>Změny celkové rozlohy „LESA“ v ČR na základě vyhodnocení metodami DPZ</vt:lpstr>
      <vt:lpstr>Výskyt lesa v roce 1950 (modrá) a v roce 2016 (oranžová)</vt:lpstr>
      <vt:lpstr>Plocha a podíl lesa podle příslušnosti k PUPFL-NIL2 (2011–2014)</vt:lpstr>
      <vt:lpstr>Zastoupení jehličnanů a listnáčů v ČR </vt:lpstr>
      <vt:lpstr>Prezentace aplikace PowerPoint</vt:lpstr>
      <vt:lpstr>Zastoupení smrku při zalesnění v celé ČR  listnáče v umělé obnově lesa dominují</vt:lpstr>
      <vt:lpstr>Celková těžba dříví SIL)  </vt:lpstr>
      <vt:lpstr>Nahodilá těžba </vt:lpstr>
      <vt:lpstr>Střední plošný věk hlavních dřevin</vt:lpstr>
      <vt:lpstr>Porovnání  celkové těžby s celkovým běžným přírůstem (CBP)  a celkovým průměrným přírůstem (CPP)</vt:lpstr>
      <vt:lpstr>Prezentace aplikace PowerPoint</vt:lpstr>
      <vt:lpstr>Celkový a hektarový objem mrtvého dříví v ČR podle forem, NIL2 (2011–2015) </vt:lpstr>
      <vt:lpstr>Celková a hektarová zásoba ležícího hroubí v krajích,   NIL2 (2011–2015)</vt:lpstr>
      <vt:lpstr>Celkový a hektarový objem ležícího nehroubí  v krajích NIL2 (2011–2015) </vt:lpstr>
      <vt:lpstr>Délka vodních toků, které protékají lesy v ČR NIL2 (2011-2015) </vt:lpstr>
      <vt:lpstr>Hustota přirozených vodních toků (bystřin a říček) v krajích, NIL2 (2011-2015)</vt:lpstr>
      <vt:lpstr>Hustota umělých vodních toků v krajích, NIL2 (2011-2015) </vt:lpstr>
      <vt:lpstr>Tůně a močály na území lesa v krajích,  NIL2 (2011-2015)</vt:lpstr>
      <vt:lpstr>Výskyt pramenišť na území lesa, NIL2 (2011-2015)</vt:lpstr>
      <vt:lpstr>Prezentace aplikace PowerPoint</vt:lpstr>
      <vt:lpstr>Plocha lesů postižená kalamitami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Export a import jehličnaté kulatiny a vlákniny </vt:lpstr>
      <vt:lpstr>Prezentace aplikace PowerPoint</vt:lpstr>
      <vt:lpstr>Prezentace aplikace PowerPoint</vt:lpstr>
      <vt:lpstr>Počty vlastníků lesů podle velikosti majetku k 31. 12. 2014</vt:lpstr>
      <vt:lpstr>Zaměstnanci v lesnictví a těžbě dřeva – osoby (ČSÚ)   (zaměstnanci + sebe-zaměstnaní)</vt:lpstr>
      <vt:lpstr>Zaměstnanci v lesnických činnostech a v navazujících odvětvích (ČSÚ)   (zaměstnanci + sebe-zaměstnaní)</vt:lpstr>
      <vt:lpstr>Prezentace aplikace PowerPoint</vt:lpstr>
      <vt:lpstr>Prezentace aplikace PowerPoint</vt:lpstr>
      <vt:lpstr> Na každý složitý problém existuje jednoduché, jasné, všem srozumitelné, a proto špatné řešení.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SCHMIEDT Kateřina</dc:creator>
  <cp:lastModifiedBy>VAŠÍČEK Jaromír</cp:lastModifiedBy>
  <cp:revision>157</cp:revision>
  <cp:lastPrinted>2016-09-06T06:07:49Z</cp:lastPrinted>
  <dcterms:created xsi:type="dcterms:W3CDTF">2016-06-02T06:59:17Z</dcterms:created>
  <dcterms:modified xsi:type="dcterms:W3CDTF">2020-08-27T05:56:42Z</dcterms:modified>
</cp:coreProperties>
</file>